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4" r:id="rId5"/>
  </p:sldMasterIdLst>
  <p:notesMasterIdLst>
    <p:notesMasterId r:id="rId30"/>
  </p:notesMasterIdLst>
  <p:sldIdLst>
    <p:sldId id="256" r:id="rId6"/>
    <p:sldId id="330" r:id="rId7"/>
    <p:sldId id="329" r:id="rId8"/>
    <p:sldId id="331" r:id="rId9"/>
    <p:sldId id="310" r:id="rId10"/>
    <p:sldId id="311" r:id="rId11"/>
    <p:sldId id="316" r:id="rId12"/>
    <p:sldId id="312" r:id="rId13"/>
    <p:sldId id="313" r:id="rId14"/>
    <p:sldId id="314" r:id="rId15"/>
    <p:sldId id="315" r:id="rId16"/>
    <p:sldId id="273" r:id="rId17"/>
    <p:sldId id="309" r:id="rId18"/>
    <p:sldId id="339" r:id="rId19"/>
    <p:sldId id="340" r:id="rId20"/>
    <p:sldId id="341" r:id="rId21"/>
    <p:sldId id="342" r:id="rId22"/>
    <p:sldId id="343" r:id="rId23"/>
    <p:sldId id="344" r:id="rId24"/>
    <p:sldId id="318" r:id="rId25"/>
    <p:sldId id="325" r:id="rId26"/>
    <p:sldId id="326" r:id="rId27"/>
    <p:sldId id="327" r:id="rId28"/>
    <p:sldId id="328" r:id="rId29"/>
  </p:sldIdLst>
  <p:sldSz cx="9144000" cy="6858000" type="screen4x3"/>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D02C6-DD96-44F2-8786-6A7B8FE65A6F}" v="12" dt="2025-03-06T07:40:59.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3400" autoAdjust="0"/>
  </p:normalViewPr>
  <p:slideViewPr>
    <p:cSldViewPr snapToGrid="0">
      <p:cViewPr varScale="1">
        <p:scale>
          <a:sx n="63" d="100"/>
          <a:sy n="63" d="100"/>
        </p:scale>
        <p:origin x="13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BBEC120-BF77-4F25-BA97-5D6A7ED13B52}" type="datetimeFigureOut">
              <a:rPr lang="nl-NL" smtClean="0"/>
              <a:t>9-3-2025</a:t>
            </a:fld>
            <a:endParaRPr lang="nl-NL"/>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5DD151B-05B6-46FA-B576-0E40675CE63E}" type="slidenum">
              <a:rPr lang="nl-NL" smtClean="0"/>
              <a:t>‹#›</a:t>
            </a:fld>
            <a:endParaRPr lang="nl-NL"/>
          </a:p>
        </p:txBody>
      </p:sp>
    </p:spTree>
    <p:extLst>
      <p:ext uri="{BB962C8B-B14F-4D97-AF65-F5344CB8AC3E}">
        <p14:creationId xmlns:p14="http://schemas.microsoft.com/office/powerpoint/2010/main" val="10260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log.naver.com/gaussian37/22113742742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5DD151B-05B6-46FA-B576-0E40675CE63E}" type="slidenum">
              <a:rPr lang="nl-NL" smtClean="0"/>
              <a:t>1</a:t>
            </a:fld>
            <a:endParaRPr lang="nl-NL"/>
          </a:p>
        </p:txBody>
      </p:sp>
    </p:spTree>
    <p:extLst>
      <p:ext uri="{BB962C8B-B14F-4D97-AF65-F5344CB8AC3E}">
        <p14:creationId xmlns:p14="http://schemas.microsoft.com/office/powerpoint/2010/main" val="132142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Source: </a:t>
            </a:r>
            <a:r>
              <a:rPr lang="en-US" dirty="0">
                <a:hlinkClick r:id="rId3"/>
              </a:rPr>
              <a:t>cs231n Localization, detection : Naver Blog</a:t>
            </a:r>
            <a:endParaRPr lang="nl-NL" dirty="0"/>
          </a:p>
        </p:txBody>
      </p:sp>
      <p:sp>
        <p:nvSpPr>
          <p:cNvPr id="4" name="Slide Number Placeholder 3"/>
          <p:cNvSpPr>
            <a:spLocks noGrp="1"/>
          </p:cNvSpPr>
          <p:nvPr>
            <p:ph type="sldNum" sz="quarter" idx="5"/>
          </p:nvPr>
        </p:nvSpPr>
        <p:spPr/>
        <p:txBody>
          <a:bodyPr/>
          <a:lstStyle/>
          <a:p>
            <a:fld id="{F5BEF1BD-904B-4A51-AF8D-486AA252FB42}" type="slidenum">
              <a:rPr lang="nl-NL" smtClean="0"/>
              <a:t>14</a:t>
            </a:fld>
            <a:endParaRPr lang="nl-NL"/>
          </a:p>
        </p:txBody>
      </p:sp>
    </p:spTree>
    <p:extLst>
      <p:ext uri="{BB962C8B-B14F-4D97-AF65-F5344CB8AC3E}">
        <p14:creationId xmlns:p14="http://schemas.microsoft.com/office/powerpoint/2010/main" val="3615275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5BEF1BD-904B-4A51-AF8D-486AA252FB42}" type="slidenum">
              <a:rPr lang="nl-NL" smtClean="0"/>
              <a:t>16</a:t>
            </a:fld>
            <a:endParaRPr lang="nl-NL"/>
          </a:p>
        </p:txBody>
      </p:sp>
    </p:spTree>
    <p:extLst>
      <p:ext uri="{BB962C8B-B14F-4D97-AF65-F5344CB8AC3E}">
        <p14:creationId xmlns:p14="http://schemas.microsoft.com/office/powerpoint/2010/main" val="8861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079000" y="1604520"/>
            <a:ext cx="4984920" cy="3977280"/>
          </a:xfrm>
          <a:prstGeom prst="rect">
            <a:avLst/>
          </a:prstGeom>
          <a:ln>
            <a:noFill/>
          </a:ln>
        </p:spPr>
      </p:pic>
      <p:pic>
        <p:nvPicPr>
          <p:cNvPr id="38" name="Picture 3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6"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85800" y="609480"/>
            <a:ext cx="7771680" cy="529632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4" name="PlaceHolder 3"/>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99"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3" name="PlaceHolder 4"/>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5" name="PlaceHolder 2"/>
          <p:cNvSpPr>
            <a:spLocks noGrp="1"/>
          </p:cNvSpPr>
          <p:nvPr>
            <p:ph type="body"/>
          </p:nvPr>
        </p:nvSpPr>
        <p:spPr>
          <a:xfrm>
            <a:off x="457200" y="160452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6" name="PlaceHolder 3"/>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0"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1" name="PlaceHolder 5"/>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4" name="PlaceHolder 3"/>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pic>
        <p:nvPicPr>
          <p:cNvPr id="115" name="Picture 114"/>
          <p:cNvPicPr/>
          <p:nvPr/>
        </p:nvPicPr>
        <p:blipFill>
          <a:blip r:embed="rId2"/>
          <a:stretch/>
        </p:blipFill>
        <p:spPr>
          <a:xfrm>
            <a:off x="2079000" y="1604520"/>
            <a:ext cx="4984920" cy="3977280"/>
          </a:xfrm>
          <a:prstGeom prst="rect">
            <a:avLst/>
          </a:prstGeom>
          <a:ln>
            <a:noFill/>
          </a:ln>
        </p:spPr>
      </p:pic>
      <p:pic>
        <p:nvPicPr>
          <p:cNvPr id="116" name="Picture 115"/>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noFill/>
        </p:spPr>
        <p:txBody>
          <a:bodyPr/>
          <a:lstStyle/>
          <a:p>
            <a:r>
              <a:rPr lang="nl-NL" dirty="0"/>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1B56A2B0-372C-4A0B-8F67-FD270EABE7F2}" type="datetime1">
              <a:rPr lang="nl-NL" smtClean="0"/>
              <a:pPr/>
              <a:t>9-3-2025</a:t>
            </a:fld>
            <a:endParaRPr lang="nl-NL"/>
          </a:p>
        </p:txBody>
      </p:sp>
      <p:sp>
        <p:nvSpPr>
          <p:cNvPr id="5" name="Tijdelijke aanduiding voor voettekst 4"/>
          <p:cNvSpPr>
            <a:spLocks noGrp="1"/>
          </p:cNvSpPr>
          <p:nvPr>
            <p:ph type="ftr" sz="quarter" idx="11"/>
          </p:nvPr>
        </p:nvSpPr>
        <p:spPr>
          <a:xfrm>
            <a:off x="3124200" y="6572276"/>
            <a:ext cx="2895600" cy="149203"/>
          </a:xfrm>
          <a:prstGeom prst="rect">
            <a:avLst/>
          </a:prstGeom>
        </p:spPr>
        <p:txBody>
          <a:bodyPr/>
          <a:lstStyle/>
          <a:p>
            <a:endParaRPr lang="nl-NL" dirty="0"/>
          </a:p>
        </p:txBody>
      </p:sp>
      <p:sp>
        <p:nvSpPr>
          <p:cNvPr id="6" name="Tijdelijke aanduiding voor dianummer 5"/>
          <p:cNvSpPr>
            <a:spLocks noGrp="1"/>
          </p:cNvSpPr>
          <p:nvPr>
            <p:ph type="sldNum" sz="quarter" idx="12"/>
          </p:nvPr>
        </p:nvSpPr>
        <p:spPr/>
        <p:txBody>
          <a:bodyPr/>
          <a:lstStyle/>
          <a:p>
            <a:fld id="{CF6FEAC3-BB08-4266-8A65-9CB45629C893}" type="slidenum">
              <a:rPr lang="nl-NL" smtClean="0"/>
              <a:pPr/>
              <a:t>‹#›</a:t>
            </a:fld>
            <a:endParaRPr lang="nl-NL"/>
          </a:p>
        </p:txBody>
      </p:sp>
    </p:spTree>
    <p:extLst>
      <p:ext uri="{BB962C8B-B14F-4D97-AF65-F5344CB8AC3E}">
        <p14:creationId xmlns:p14="http://schemas.microsoft.com/office/powerpoint/2010/main" val="377451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609480"/>
            <a:ext cx="7771680" cy="5296320"/>
          </a:xfrm>
          <a:prstGeom prst="rect">
            <a:avLst/>
          </a:prstGeom>
        </p:spPr>
        <p:txBody>
          <a:bodyPr lIns="0" tIns="0" rIns="0" bIns="0" anchor="ctr"/>
          <a:lstStyle/>
          <a:p>
            <a:pPr algn="ctr"/>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lstStyle/>
          <a:p>
            <a:endParaRPr lang="nl-NL"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0" y="0"/>
            <a:ext cx="610920" cy="6857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sp>
        <p:nvSpPr>
          <p:cNvPr id="6" name="CustomShape 2"/>
          <p:cNvSpPr/>
          <p:nvPr/>
        </p:nvSpPr>
        <p:spPr>
          <a:xfrm>
            <a:off x="0" y="0"/>
            <a:ext cx="9143280" cy="611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pic>
        <p:nvPicPr>
          <p:cNvPr id="2" name="Afbeelding 5"/>
          <p:cNvPicPr/>
          <p:nvPr/>
        </p:nvPicPr>
        <p:blipFill>
          <a:blip r:embed="rId14"/>
          <a:stretch/>
        </p:blipFill>
        <p:spPr>
          <a:xfrm>
            <a:off x="-360" y="8640"/>
            <a:ext cx="611280" cy="611280"/>
          </a:xfrm>
          <a:prstGeom prst="rect">
            <a:avLst/>
          </a:prstGeom>
          <a:ln>
            <a:noFill/>
          </a:ln>
        </p:spPr>
      </p:pic>
      <p:sp>
        <p:nvSpPr>
          <p:cNvPr id="3"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nl-NL" sz="4400" b="0" strike="noStrike" spc="-1">
                <a:solidFill>
                  <a:srgbClr val="000000"/>
                </a:solidFill>
                <a:uFill>
                  <a:solidFill>
                    <a:srgbClr val="FFFFFF"/>
                  </a:solidFill>
                </a:uFill>
                <a:latin typeface="Arial"/>
              </a:rPr>
              <a:t>Click to edit the title text format</a:t>
            </a:r>
          </a:p>
        </p:txBody>
      </p:sp>
      <p:sp>
        <p:nvSpPr>
          <p:cNvPr id="4"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CustomShape 1"/>
          <p:cNvSpPr/>
          <p:nvPr/>
        </p:nvSpPr>
        <p:spPr>
          <a:xfrm>
            <a:off x="0" y="0"/>
            <a:ext cx="610920" cy="6857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sp>
        <p:nvSpPr>
          <p:cNvPr id="79" name="CustomShape 2"/>
          <p:cNvSpPr/>
          <p:nvPr/>
        </p:nvSpPr>
        <p:spPr>
          <a:xfrm>
            <a:off x="0" y="0"/>
            <a:ext cx="9143280" cy="61128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p:style>
      </p:sp>
      <p:pic>
        <p:nvPicPr>
          <p:cNvPr id="80" name="Afbeelding 5"/>
          <p:cNvPicPr/>
          <p:nvPr/>
        </p:nvPicPr>
        <p:blipFill>
          <a:blip r:embed="rId15"/>
          <a:stretch/>
        </p:blipFill>
        <p:spPr>
          <a:xfrm>
            <a:off x="-360" y="8640"/>
            <a:ext cx="611280" cy="611280"/>
          </a:xfrm>
          <a:prstGeom prst="rect">
            <a:avLst/>
          </a:prstGeom>
          <a:ln>
            <a:noFill/>
          </a:ln>
        </p:spPr>
      </p:pic>
      <p:sp>
        <p:nvSpPr>
          <p:cNvPr id="81" name="PlaceHolder 3"/>
          <p:cNvSpPr>
            <a:spLocks noGrp="1"/>
          </p:cNvSpPr>
          <p:nvPr>
            <p:ph type="title"/>
          </p:nvPr>
        </p:nvSpPr>
        <p:spPr>
          <a:xfrm>
            <a:off x="685800" y="609480"/>
            <a:ext cx="7771680" cy="1142280"/>
          </a:xfrm>
          <a:prstGeom prst="rect">
            <a:avLst/>
          </a:prstGeom>
        </p:spPr>
        <p:txBody>
          <a:bodyPr lIns="0" tIns="0" rIns="0" bIns="0" anchor="ctr"/>
          <a:lstStyle/>
          <a:p>
            <a:pPr algn="ctr"/>
            <a:endParaRPr lang="nl-NL" sz="44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553080" y="6248520"/>
            <a:ext cx="1904400" cy="456480"/>
          </a:xfrm>
          <a:prstGeom prst="rect">
            <a:avLst/>
          </a:prstGeom>
          <a:noFill/>
          <a:ln>
            <a:noFill/>
          </a:ln>
        </p:spPr>
        <p:style>
          <a:lnRef idx="0">
            <a:scrgbClr r="0" g="0" b="0"/>
          </a:lnRef>
          <a:fillRef idx="0">
            <a:scrgbClr r="0" g="0" b="0"/>
          </a:fillRef>
          <a:effectRef idx="0">
            <a:scrgbClr r="0" g="0" b="0"/>
          </a:effectRef>
          <a:fontRef idx="minor"/>
        </p:style>
        <p:txBody>
          <a:bodyPr/>
          <a:lstStyle/>
          <a:p>
            <a:endParaRPr lang="nl-NL"/>
          </a:p>
        </p:txBody>
      </p:sp>
      <p:sp>
        <p:nvSpPr>
          <p:cNvPr id="118" name="CustomShape 2"/>
          <p:cNvSpPr/>
          <p:nvPr/>
        </p:nvSpPr>
        <p:spPr>
          <a:xfrm>
            <a:off x="719291" y="1590037"/>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400" b="0" i="0" u="none" strike="noStrike" kern="1200" cap="none" spc="0" normalizeH="0" baseline="0" noProof="0" dirty="0" err="1">
                <a:ln>
                  <a:noFill/>
                </a:ln>
                <a:solidFill>
                  <a:prstClr val="black"/>
                </a:solidFill>
                <a:effectLst/>
                <a:uLnTx/>
                <a:uFillTx/>
                <a:latin typeface="Daytona Condensed" panose="020B0506030503040204" pitchFamily="34" charset="0"/>
              </a:rPr>
              <a:t>Deep</a:t>
            </a:r>
            <a:r>
              <a:rPr kumimoji="0" lang="nl-NL" sz="4400" b="0" i="0" u="none" strike="noStrike" kern="1200" cap="none" spc="0" normalizeH="0" baseline="0" noProof="0" dirty="0">
                <a:ln>
                  <a:noFill/>
                </a:ln>
                <a:solidFill>
                  <a:prstClr val="black"/>
                </a:solidFill>
                <a:effectLst/>
                <a:uLnTx/>
                <a:uFillTx/>
                <a:latin typeface="Daytona Condensed" panose="020B0506030503040204" pitchFamily="34" charset="0"/>
              </a:rPr>
              <a:t> Learning </a:t>
            </a:r>
          </a:p>
          <a:p>
            <a:pPr>
              <a:defRPr/>
            </a:pPr>
            <a:r>
              <a:rPr kumimoji="0" lang="nl-NL" sz="3200" b="0" i="0" u="none" strike="noStrike" kern="1200" cap="none" spc="0" normalizeH="0" baseline="0" noProof="0" dirty="0">
                <a:ln>
                  <a:noFill/>
                </a:ln>
                <a:solidFill>
                  <a:prstClr val="black"/>
                </a:solidFill>
                <a:effectLst/>
                <a:uLnTx/>
                <a:uFillTx/>
                <a:latin typeface="Daytona Condensed" panose="020B0506030503040204" pitchFamily="34" charset="0"/>
              </a:rPr>
              <a:t>Week 5: </a:t>
            </a:r>
            <a:r>
              <a:rPr lang="nl-NL" sz="3200" spc="-1" dirty="0" err="1">
                <a:solidFill>
                  <a:srgbClr val="000000"/>
                </a:solidFill>
                <a:uFill>
                  <a:solidFill>
                    <a:srgbClr val="FFFFFF"/>
                  </a:solidFill>
                </a:uFill>
                <a:latin typeface="Daytona Condensed" panose="020B0506030503040204" pitchFamily="34" charset="0"/>
              </a:rPr>
              <a:t>Convolutional</a:t>
            </a:r>
            <a:r>
              <a:rPr lang="nl-NL" sz="3200" spc="-1" dirty="0">
                <a:solidFill>
                  <a:srgbClr val="000000"/>
                </a:solidFill>
                <a:uFill>
                  <a:solidFill>
                    <a:srgbClr val="FFFFFF"/>
                  </a:solidFill>
                </a:uFill>
                <a:latin typeface="Daytona Condensed" panose="020B0506030503040204" pitchFamily="34" charset="0"/>
              </a:rPr>
              <a:t> </a:t>
            </a:r>
            <a:r>
              <a:rPr lang="nl-NL" sz="3200" spc="-1" dirty="0" err="1">
                <a:solidFill>
                  <a:srgbClr val="000000"/>
                </a:solidFill>
                <a:uFill>
                  <a:solidFill>
                    <a:srgbClr val="FFFFFF"/>
                  </a:solidFill>
                </a:uFill>
                <a:latin typeface="Daytona Condensed" panose="020B0506030503040204" pitchFamily="34" charset="0"/>
              </a:rPr>
              <a:t>Neural</a:t>
            </a:r>
            <a:r>
              <a:rPr lang="nl-NL" sz="3200" spc="-1" dirty="0">
                <a:solidFill>
                  <a:srgbClr val="000000"/>
                </a:solidFill>
                <a:uFill>
                  <a:solidFill>
                    <a:srgbClr val="FFFFFF"/>
                  </a:solidFill>
                </a:uFill>
                <a:latin typeface="Daytona Condensed" panose="020B0506030503040204" pitchFamily="34" charset="0"/>
              </a:rPr>
              <a:t> Network-2</a:t>
            </a:r>
          </a:p>
          <a:p>
            <a:pPr algn="ctr">
              <a:lnSpc>
                <a:spcPct val="100000"/>
              </a:lnSpc>
            </a:pPr>
            <a:endParaRPr lang="nl-NL" sz="4400" spc="-1" dirty="0">
              <a:solidFill>
                <a:srgbClr val="000000"/>
              </a:solidFill>
              <a:uFill>
                <a:solidFill>
                  <a:srgbClr val="FFFFFF"/>
                </a:solidFill>
              </a:uFill>
              <a:latin typeface="Daytona Condensed" panose="020B0506030503040204" pitchFamily="34" charset="0"/>
            </a:endParaRPr>
          </a:p>
        </p:txBody>
      </p:sp>
      <p:sp>
        <p:nvSpPr>
          <p:cNvPr id="119" name="CustomShape 3"/>
          <p:cNvSpPr/>
          <p:nvPr/>
        </p:nvSpPr>
        <p:spPr>
          <a:xfrm>
            <a:off x="685800" y="1981080"/>
            <a:ext cx="7771680" cy="4114080"/>
          </a:xfrm>
          <a:prstGeom prst="rect">
            <a:avLst/>
          </a:prstGeom>
          <a:noFill/>
          <a:ln w="9360">
            <a:noFill/>
          </a:ln>
        </p:spPr>
        <p:style>
          <a:lnRef idx="0">
            <a:scrgbClr r="0" g="0" b="0"/>
          </a:lnRef>
          <a:fillRef idx="0">
            <a:scrgbClr r="0" g="0" b="0"/>
          </a:fillRef>
          <a:effectRef idx="0">
            <a:scrgbClr r="0" g="0" b="0"/>
          </a:effectRef>
          <a:fontRef idx="minor"/>
        </p:style>
        <p:txBody>
          <a:bodyPr/>
          <a:lstStyle/>
          <a:p>
            <a:endParaRPr lang="nl-NL"/>
          </a:p>
        </p:txBody>
      </p:sp>
      <p:sp>
        <p:nvSpPr>
          <p:cNvPr id="5" name="TextBox 4">
            <a:extLst>
              <a:ext uri="{FF2B5EF4-FFF2-40B4-BE49-F238E27FC236}">
                <a16:creationId xmlns:a16="http://schemas.microsoft.com/office/drawing/2014/main" id="{8D31DE5F-7926-4A82-9164-08DE5C8253F8}"/>
              </a:ext>
            </a:extLst>
          </p:cNvPr>
          <p:cNvSpPr txBox="1"/>
          <p:nvPr/>
        </p:nvSpPr>
        <p:spPr>
          <a:xfrm>
            <a:off x="998344" y="4082668"/>
            <a:ext cx="5676900" cy="1661993"/>
          </a:xfrm>
          <a:prstGeom prst="rect">
            <a:avLst/>
          </a:prstGeom>
          <a:noFill/>
        </p:spPr>
        <p:txBody>
          <a:bodyPr wrap="square" rtlCol="0">
            <a:spAutoFit/>
          </a:bodyPr>
          <a:lstStyle/>
          <a:p>
            <a:r>
              <a:rPr lang="nl-NL" sz="2000" dirty="0">
                <a:latin typeface="Daytona Condensed Light" panose="020B0306030503040204" pitchFamily="34" charset="0"/>
              </a:rPr>
              <a:t>Marya Butt, PhD. </a:t>
            </a:r>
          </a:p>
          <a:p>
            <a:r>
              <a:rPr lang="nl-NL" sz="1600" dirty="0">
                <a:latin typeface="Daytona Condensed Light" panose="020B0306030503040204" pitchFamily="34" charset="0"/>
              </a:rPr>
              <a:t>Researcher Data </a:t>
            </a:r>
            <a:r>
              <a:rPr lang="nl-NL" sz="1600" dirty="0" err="1">
                <a:latin typeface="Daytona Condensed Light" panose="020B0306030503040204" pitchFamily="34" charset="0"/>
              </a:rPr>
              <a:t>Driven</a:t>
            </a:r>
            <a:r>
              <a:rPr lang="nl-NL" sz="1600" dirty="0">
                <a:latin typeface="Daytona Condensed Light" panose="020B0306030503040204" pitchFamily="34" charset="0"/>
              </a:rPr>
              <a:t> Smart Society (DDSS) </a:t>
            </a:r>
          </a:p>
          <a:p>
            <a:r>
              <a:rPr lang="nl-NL" sz="1600" dirty="0">
                <a:latin typeface="Daytona Condensed Light" panose="020B0306030503040204" pitchFamily="34" charset="0"/>
              </a:rPr>
              <a:t>BIG DATA, Computer </a:t>
            </a:r>
            <a:r>
              <a:rPr lang="nl-NL" sz="1600" dirty="0" err="1">
                <a:latin typeface="Daytona Condensed Light" panose="020B0306030503040204" pitchFamily="34" charset="0"/>
              </a:rPr>
              <a:t>Vision</a:t>
            </a:r>
            <a:r>
              <a:rPr lang="nl-NL" sz="1600" dirty="0">
                <a:latin typeface="Daytona Condensed Light" panose="020B0306030503040204" pitchFamily="34" charset="0"/>
              </a:rPr>
              <a:t>, Machine Learning</a:t>
            </a:r>
          </a:p>
          <a:p>
            <a:r>
              <a:rPr lang="en-US" sz="1600" dirty="0">
                <a:latin typeface="Daytona Condensed Light" panose="020B0306030503040204" pitchFamily="34" charset="0"/>
              </a:rPr>
              <a:t>Faculty of Engineering Design and Computing</a:t>
            </a:r>
          </a:p>
          <a:p>
            <a:r>
              <a:rPr lang="nl-NL" sz="1600" dirty="0" err="1">
                <a:latin typeface="Daytona Condensed Light" panose="020B0306030503040204" pitchFamily="34" charset="0"/>
              </a:rPr>
              <a:t>Mob</a:t>
            </a:r>
            <a:r>
              <a:rPr lang="nl-NL" sz="1600" dirty="0">
                <a:latin typeface="Daytona Condensed Light" panose="020B0306030503040204" pitchFamily="34" charset="0"/>
              </a:rPr>
              <a:t>: +31(0) 0611878759 </a:t>
            </a:r>
          </a:p>
          <a:p>
            <a:r>
              <a:rPr lang="nl-NL" sz="1600" dirty="0">
                <a:latin typeface="Daytona Condensed Light" panose="020B0306030503040204" pitchFamily="34" charset="0"/>
              </a:rPr>
              <a:t>E: marya.butt@Inholland.nl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C726-A333-40BE-A70B-EEE1CCADD3CC}"/>
              </a:ext>
            </a:extLst>
          </p:cNvPr>
          <p:cNvSpPr>
            <a:spLocks noGrp="1"/>
          </p:cNvSpPr>
          <p:nvPr>
            <p:ph type="title"/>
          </p:nvPr>
        </p:nvSpPr>
        <p:spPr>
          <a:xfrm>
            <a:off x="742950" y="1590555"/>
            <a:ext cx="7771680" cy="1142280"/>
          </a:xfrm>
        </p:spPr>
        <p:txBody>
          <a:bodyPr/>
          <a:lstStyle/>
          <a:p>
            <a:r>
              <a:rPr lang="en-US" sz="2800" dirty="0">
                <a:latin typeface="Abadi Extra Light" panose="020B0204020104020204" pitchFamily="34" charset="0"/>
              </a:rPr>
              <a:t>Dropouts are usually advised not to use after the convolution layers, they are mostly used after the dense layers of the network.</a:t>
            </a:r>
            <a:endParaRPr lang="nl-NL" sz="2800" dirty="0">
              <a:latin typeface="Abadi Extra Light" panose="020B0204020104020204" pitchFamily="34" charset="0"/>
            </a:endParaRPr>
          </a:p>
        </p:txBody>
      </p:sp>
      <p:sp>
        <p:nvSpPr>
          <p:cNvPr id="5" name="Title 1">
            <a:extLst>
              <a:ext uri="{FF2B5EF4-FFF2-40B4-BE49-F238E27FC236}">
                <a16:creationId xmlns:a16="http://schemas.microsoft.com/office/drawing/2014/main" id="{5D29E4CC-B17A-412C-A500-6095AEE85ED4}"/>
              </a:ext>
            </a:extLst>
          </p:cNvPr>
          <p:cNvSpPr txBox="1">
            <a:spLocks/>
          </p:cNvSpPr>
          <p:nvPr/>
        </p:nvSpPr>
        <p:spPr>
          <a:xfrm>
            <a:off x="790575" y="742830"/>
            <a:ext cx="7771680" cy="657345"/>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badi" panose="020B0604020104020204" pitchFamily="34" charset="0"/>
              </a:rPr>
              <a:t>Where to use Dropout layer?</a:t>
            </a:r>
            <a:endParaRPr lang="nl-NL" sz="3600" dirty="0">
              <a:latin typeface="Abadi" panose="020B0604020104020204" pitchFamily="34" charset="0"/>
            </a:endParaRPr>
          </a:p>
        </p:txBody>
      </p:sp>
      <p:sp>
        <p:nvSpPr>
          <p:cNvPr id="6" name="TextBox 5">
            <a:extLst>
              <a:ext uri="{FF2B5EF4-FFF2-40B4-BE49-F238E27FC236}">
                <a16:creationId xmlns:a16="http://schemas.microsoft.com/office/drawing/2014/main" id="{E131B6FF-956B-456A-9C2B-C6D20C8E72F8}"/>
              </a:ext>
            </a:extLst>
          </p:cNvPr>
          <p:cNvSpPr txBox="1"/>
          <p:nvPr/>
        </p:nvSpPr>
        <p:spPr>
          <a:xfrm>
            <a:off x="714375" y="2896433"/>
            <a:ext cx="8934450" cy="3416320"/>
          </a:xfrm>
          <a:prstGeom prst="rect">
            <a:avLst/>
          </a:prstGeom>
          <a:noFill/>
        </p:spPr>
        <p:txBody>
          <a:bodyPr wrap="square">
            <a:spAutoFit/>
          </a:bodyPr>
          <a:lstStyle/>
          <a:p>
            <a:r>
              <a:rPr lang="nl-NL" dirty="0" err="1">
                <a:latin typeface="Abadi Extra Light" panose="020B0204020104020204" pitchFamily="34" charset="0"/>
              </a:rPr>
              <a:t>from</a:t>
            </a:r>
            <a:r>
              <a:rPr lang="nl-NL" dirty="0">
                <a:latin typeface="Abadi Extra Light" panose="020B0204020104020204" pitchFamily="34" charset="0"/>
              </a:rPr>
              <a:t> </a:t>
            </a:r>
            <a:r>
              <a:rPr lang="nl-NL" dirty="0" err="1">
                <a:latin typeface="Abadi Extra Light" panose="020B0204020104020204" pitchFamily="34" charset="0"/>
              </a:rPr>
              <a:t>keras.layers</a:t>
            </a:r>
            <a:r>
              <a:rPr lang="nl-NL" dirty="0">
                <a:latin typeface="Abadi Extra Light" panose="020B0204020104020204" pitchFamily="34" charset="0"/>
              </a:rPr>
              <a:t> import </a:t>
            </a:r>
            <a:r>
              <a:rPr lang="nl-NL" dirty="0" err="1">
                <a:latin typeface="Abadi Extra Light" panose="020B0204020104020204" pitchFamily="34" charset="0"/>
              </a:rPr>
              <a:t>Dense</a:t>
            </a:r>
            <a:endParaRPr lang="nl-NL" dirty="0">
              <a:latin typeface="Abadi Extra Light" panose="020B0204020104020204" pitchFamily="34" charset="0"/>
            </a:endParaRPr>
          </a:p>
          <a:p>
            <a:r>
              <a:rPr lang="nl-NL" dirty="0" err="1">
                <a:latin typeface="Abadi Extra Light" panose="020B0204020104020204" pitchFamily="34" charset="0"/>
              </a:rPr>
              <a:t>from</a:t>
            </a:r>
            <a:r>
              <a:rPr lang="nl-NL" dirty="0">
                <a:latin typeface="Abadi Extra Light" panose="020B0204020104020204" pitchFamily="34" charset="0"/>
              </a:rPr>
              <a:t> </a:t>
            </a:r>
            <a:r>
              <a:rPr lang="nl-NL" dirty="0" err="1">
                <a:latin typeface="Abadi Extra Light" panose="020B0204020104020204" pitchFamily="34" charset="0"/>
              </a:rPr>
              <a:t>keras.layers</a:t>
            </a:r>
            <a:r>
              <a:rPr lang="nl-NL" dirty="0">
                <a:latin typeface="Abadi Extra Light" panose="020B0204020104020204" pitchFamily="34" charset="0"/>
              </a:rPr>
              <a:t> import Conv2D</a:t>
            </a:r>
          </a:p>
          <a:p>
            <a:r>
              <a:rPr lang="nl-NL" dirty="0" err="1">
                <a:latin typeface="Abadi Extra Light" panose="020B0204020104020204" pitchFamily="34" charset="0"/>
              </a:rPr>
              <a:t>from</a:t>
            </a:r>
            <a:r>
              <a:rPr lang="nl-NL" dirty="0">
                <a:latin typeface="Abadi Extra Light" panose="020B0204020104020204" pitchFamily="34" charset="0"/>
              </a:rPr>
              <a:t> </a:t>
            </a:r>
            <a:r>
              <a:rPr lang="nl-NL" dirty="0" err="1">
                <a:latin typeface="Abadi Extra Light" panose="020B0204020104020204" pitchFamily="34" charset="0"/>
              </a:rPr>
              <a:t>keras.layers</a:t>
            </a:r>
            <a:r>
              <a:rPr lang="nl-NL" dirty="0">
                <a:latin typeface="Abadi Extra Light" panose="020B0204020104020204" pitchFamily="34" charset="0"/>
              </a:rPr>
              <a:t> import MaxPooling2D</a:t>
            </a:r>
          </a:p>
          <a:p>
            <a:r>
              <a:rPr lang="nl-NL" dirty="0" err="1">
                <a:latin typeface="Abadi Extra Light" panose="020B0204020104020204" pitchFamily="34" charset="0"/>
              </a:rPr>
              <a:t>model.add</a:t>
            </a:r>
            <a:r>
              <a:rPr lang="nl-NL" dirty="0">
                <a:latin typeface="Abadi Extra Light" panose="020B0204020104020204" pitchFamily="34" charset="0"/>
              </a:rPr>
              <a:t>(Conv2D(64, (3,3), </a:t>
            </a:r>
            <a:r>
              <a:rPr lang="nl-NL" dirty="0" err="1">
                <a:latin typeface="Abadi Extra Light" panose="020B0204020104020204" pitchFamily="34" charset="0"/>
              </a:rPr>
              <a:t>input_shape</a:t>
            </a:r>
            <a:r>
              <a:rPr lang="nl-NL" dirty="0">
                <a:latin typeface="Abadi Extra Light" panose="020B0204020104020204" pitchFamily="34" charset="0"/>
              </a:rPr>
              <a:t>=(</a:t>
            </a:r>
            <a:r>
              <a:rPr lang="nl-NL" dirty="0" err="1">
                <a:latin typeface="Abadi Extra Light" panose="020B0204020104020204" pitchFamily="34" charset="0"/>
              </a:rPr>
              <a:t>X_train</a:t>
            </a:r>
            <a:r>
              <a:rPr lang="nl-NL" dirty="0">
                <a:latin typeface="Abadi Extra Light" panose="020B0204020104020204" pitchFamily="34" charset="0"/>
              </a:rPr>
              <a:t>[0].</a:t>
            </a:r>
            <a:r>
              <a:rPr lang="nl-NL" dirty="0" err="1">
                <a:latin typeface="Abadi Extra Light" panose="020B0204020104020204" pitchFamily="34" charset="0"/>
              </a:rPr>
              <a:t>shape</a:t>
            </a:r>
            <a:r>
              <a:rPr lang="nl-NL" dirty="0">
                <a:latin typeface="Abadi Extra Light" panose="020B0204020104020204" pitchFamily="34" charset="0"/>
              </a:rPr>
              <a:t>),</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 </a:t>
            </a:r>
          </a:p>
          <a:p>
            <a:r>
              <a:rPr lang="nl-NL" dirty="0" err="1">
                <a:latin typeface="Abadi Extra Light" panose="020B0204020104020204" pitchFamily="34" charset="0"/>
              </a:rPr>
              <a:t>model.add</a:t>
            </a:r>
            <a:r>
              <a:rPr lang="nl-NL" dirty="0">
                <a:latin typeface="Abadi Extra Light" panose="020B0204020104020204" pitchFamily="34" charset="0"/>
              </a:rPr>
              <a:t>(Conv2D(32, (3,3), </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(Conv2D(32, (3,3), </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(MaxPooling2D())</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(units=128,activation = '</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solidFill>
                  <a:srgbClr val="00B050"/>
                </a:solidFill>
                <a:latin typeface="Abadi Extra Light" panose="020B0204020104020204" pitchFamily="34" charset="0"/>
              </a:rPr>
              <a:t>model.add</a:t>
            </a:r>
            <a:r>
              <a:rPr lang="nl-NL" dirty="0">
                <a:solidFill>
                  <a:srgbClr val="00B050"/>
                </a:solidFill>
                <a:latin typeface="Abadi Extra Light" panose="020B0204020104020204" pitchFamily="34" charset="0"/>
              </a:rPr>
              <a:t>(</a:t>
            </a:r>
            <a:r>
              <a:rPr lang="nl-NL" dirty="0" err="1">
                <a:solidFill>
                  <a:srgbClr val="00B050"/>
                </a:solidFill>
                <a:latin typeface="Abadi Extra Light" panose="020B0204020104020204" pitchFamily="34" charset="0"/>
              </a:rPr>
              <a:t>Dropouts</a:t>
            </a:r>
            <a:r>
              <a:rPr lang="nl-NL" dirty="0">
                <a:solidFill>
                  <a:srgbClr val="00B050"/>
                </a:solidFill>
                <a:latin typeface="Abadi Extra Light" panose="020B0204020104020204" pitchFamily="34" charset="0"/>
              </a:rPr>
              <a:t>(0.25))</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 = 64, </a:t>
            </a:r>
            <a:r>
              <a:rPr lang="nl-NL" dirty="0" err="1">
                <a:latin typeface="Abadi Extra Light" panose="020B0204020104020204" pitchFamily="34" charset="0"/>
              </a:rPr>
              <a:t>activation</a:t>
            </a:r>
            <a:r>
              <a:rPr lang="nl-NL" dirty="0">
                <a:latin typeface="Abadi Extra Light" panose="020B0204020104020204" pitchFamily="34" charset="0"/>
              </a:rPr>
              <a:t> = '</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 = 32, </a:t>
            </a:r>
            <a:r>
              <a:rPr lang="nl-NL" dirty="0" err="1">
                <a:latin typeface="Abadi Extra Light" panose="020B0204020104020204" pitchFamily="34" charset="0"/>
              </a:rPr>
              <a:t>activation</a:t>
            </a:r>
            <a:r>
              <a:rPr lang="nl-NL" dirty="0">
                <a:latin typeface="Abadi Extra Light" panose="020B0204020104020204" pitchFamily="34" charset="0"/>
              </a:rPr>
              <a:t> = '</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 = 10, </a:t>
            </a:r>
            <a:r>
              <a:rPr lang="nl-NL" dirty="0" err="1">
                <a:latin typeface="Abadi Extra Light" panose="020B0204020104020204" pitchFamily="34" charset="0"/>
              </a:rPr>
              <a:t>activation</a:t>
            </a:r>
            <a:r>
              <a:rPr lang="nl-NL" dirty="0">
                <a:latin typeface="Abadi Extra Light" panose="020B0204020104020204" pitchFamily="34" charset="0"/>
              </a:rPr>
              <a:t> = '</a:t>
            </a:r>
            <a:r>
              <a:rPr lang="nl-NL" dirty="0" err="1">
                <a:latin typeface="Abadi Extra Light" panose="020B0204020104020204" pitchFamily="34" charset="0"/>
              </a:rPr>
              <a:t>softmax</a:t>
            </a:r>
            <a:r>
              <a:rPr lang="nl-NL" dirty="0">
                <a:latin typeface="Abadi Extra Light" panose="020B0204020104020204" pitchFamily="34" charset="0"/>
              </a:rPr>
              <a:t>')</a:t>
            </a:r>
          </a:p>
        </p:txBody>
      </p:sp>
    </p:spTree>
    <p:extLst>
      <p:ext uri="{BB962C8B-B14F-4D97-AF65-F5344CB8AC3E}">
        <p14:creationId xmlns:p14="http://schemas.microsoft.com/office/powerpoint/2010/main" val="77600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C726-A333-40BE-A70B-EEE1CCADD3CC}"/>
              </a:ext>
            </a:extLst>
          </p:cNvPr>
          <p:cNvSpPr>
            <a:spLocks noGrp="1"/>
          </p:cNvSpPr>
          <p:nvPr>
            <p:ph type="title"/>
          </p:nvPr>
        </p:nvSpPr>
        <p:spPr>
          <a:xfrm>
            <a:off x="742950" y="1819155"/>
            <a:ext cx="8324850" cy="1142280"/>
          </a:xfrm>
        </p:spPr>
        <p:txBody>
          <a:bodyPr/>
          <a:lstStyle/>
          <a:p>
            <a:r>
              <a:rPr lang="en-US" sz="2400" dirty="0">
                <a:latin typeface="Abadi Extra Light" panose="020B0204020104020204" pitchFamily="34" charset="0"/>
              </a:rPr>
              <a:t>It is used to normalize the output of the previous layers. </a:t>
            </a:r>
            <a:br>
              <a:rPr lang="en-US" sz="2400" dirty="0">
                <a:latin typeface="Abadi Extra Light" panose="020B0204020104020204" pitchFamily="34" charset="0"/>
              </a:rPr>
            </a:br>
            <a:r>
              <a:rPr lang="en-US" sz="2400" dirty="0">
                <a:latin typeface="Abadi Extra Light" panose="020B0204020104020204" pitchFamily="34" charset="0"/>
              </a:rPr>
              <a:t>Batch normalization also gives the convolutional network a resistance to vanishing gradient during training. This can decrease training time and result in better performance</a:t>
            </a:r>
            <a:endParaRPr lang="nl-NL" sz="2400" dirty="0">
              <a:latin typeface="Abadi Extra Light" panose="020B0204020104020204" pitchFamily="34" charset="0"/>
            </a:endParaRPr>
          </a:p>
        </p:txBody>
      </p:sp>
      <p:sp>
        <p:nvSpPr>
          <p:cNvPr id="5" name="Title 1">
            <a:extLst>
              <a:ext uri="{FF2B5EF4-FFF2-40B4-BE49-F238E27FC236}">
                <a16:creationId xmlns:a16="http://schemas.microsoft.com/office/drawing/2014/main" id="{5D29E4CC-B17A-412C-A500-6095AEE85ED4}"/>
              </a:ext>
            </a:extLst>
          </p:cNvPr>
          <p:cNvSpPr txBox="1">
            <a:spLocks/>
          </p:cNvSpPr>
          <p:nvPr/>
        </p:nvSpPr>
        <p:spPr>
          <a:xfrm>
            <a:off x="790575" y="742830"/>
            <a:ext cx="7771680" cy="657345"/>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badi" panose="020B0604020104020204" pitchFamily="34" charset="0"/>
              </a:rPr>
              <a:t>c) </a:t>
            </a:r>
            <a:r>
              <a:rPr lang="en-US" sz="3600" dirty="0" err="1">
                <a:latin typeface="Abadi" panose="020B0604020104020204" pitchFamily="34" charset="0"/>
              </a:rPr>
              <a:t>BatchNormalization</a:t>
            </a:r>
            <a:endParaRPr lang="nl-NL" sz="3600" dirty="0">
              <a:latin typeface="Abadi" panose="020B0604020104020204" pitchFamily="34" charset="0"/>
            </a:endParaRPr>
          </a:p>
        </p:txBody>
      </p:sp>
      <p:sp>
        <p:nvSpPr>
          <p:cNvPr id="7" name="TextBox 6">
            <a:extLst>
              <a:ext uri="{FF2B5EF4-FFF2-40B4-BE49-F238E27FC236}">
                <a16:creationId xmlns:a16="http://schemas.microsoft.com/office/drawing/2014/main" id="{62E816A4-A1ED-4887-9D72-D4DEB3CCF669}"/>
              </a:ext>
            </a:extLst>
          </p:cNvPr>
          <p:cNvSpPr txBox="1"/>
          <p:nvPr/>
        </p:nvSpPr>
        <p:spPr>
          <a:xfrm>
            <a:off x="676275" y="3515916"/>
            <a:ext cx="7524750" cy="2585323"/>
          </a:xfrm>
          <a:prstGeom prst="rect">
            <a:avLst/>
          </a:prstGeom>
          <a:noFill/>
        </p:spPr>
        <p:txBody>
          <a:bodyPr wrap="square">
            <a:spAutoFit/>
          </a:bodyPr>
          <a:lstStyle/>
          <a:p>
            <a:r>
              <a:rPr lang="nl-NL" dirty="0" err="1">
                <a:latin typeface="Abadi Extra Light" panose="020B0204020104020204" pitchFamily="34" charset="0"/>
              </a:rPr>
              <a:t>from</a:t>
            </a:r>
            <a:r>
              <a:rPr lang="nl-NL" dirty="0">
                <a:latin typeface="Abadi Extra Light" panose="020B0204020104020204" pitchFamily="34" charset="0"/>
              </a:rPr>
              <a:t> </a:t>
            </a:r>
            <a:r>
              <a:rPr lang="nl-NL" dirty="0" err="1">
                <a:latin typeface="Abadi Extra Light" panose="020B0204020104020204" pitchFamily="34" charset="0"/>
              </a:rPr>
              <a:t>keras.layers</a:t>
            </a:r>
            <a:r>
              <a:rPr lang="nl-NL" dirty="0">
                <a:latin typeface="Abadi Extra Light" panose="020B0204020104020204" pitchFamily="34" charset="0"/>
              </a:rPr>
              <a:t> import </a:t>
            </a:r>
            <a:r>
              <a:rPr lang="nl-NL" dirty="0" err="1">
                <a:latin typeface="Abadi Extra Light" panose="020B0204020104020204" pitchFamily="34" charset="0"/>
              </a:rPr>
              <a:t>BatchNormalization</a:t>
            </a:r>
            <a:endParaRPr lang="nl-NL" dirty="0">
              <a:latin typeface="Abadi Extra Light" panose="020B0204020104020204" pitchFamily="34" charset="0"/>
            </a:endParaRPr>
          </a:p>
          <a:p>
            <a:r>
              <a:rPr lang="nl-NL" dirty="0" err="1">
                <a:latin typeface="Abadi Extra Light" panose="020B0204020104020204" pitchFamily="34" charset="0"/>
              </a:rPr>
              <a:t>model.add</a:t>
            </a:r>
            <a:r>
              <a:rPr lang="nl-NL" dirty="0">
                <a:latin typeface="Abadi Extra Light" panose="020B0204020104020204" pitchFamily="34" charset="0"/>
              </a:rPr>
              <a:t>(Conv2D(32, (3,3), </a:t>
            </a:r>
            <a:r>
              <a:rPr lang="nl-NL" dirty="0" err="1">
                <a:latin typeface="Abadi Extra Light" panose="020B0204020104020204" pitchFamily="34" charset="0"/>
              </a:rPr>
              <a:t>input_shape</a:t>
            </a:r>
            <a:r>
              <a:rPr lang="nl-NL" dirty="0">
                <a:latin typeface="Abadi Extra Light" panose="020B0204020104020204" pitchFamily="34" charset="0"/>
              </a:rPr>
              <a:t>=(</a:t>
            </a:r>
            <a:r>
              <a:rPr lang="nl-NL" dirty="0" err="1">
                <a:latin typeface="Abadi Extra Light" panose="020B0204020104020204" pitchFamily="34" charset="0"/>
              </a:rPr>
              <a:t>X_train</a:t>
            </a:r>
            <a:r>
              <a:rPr lang="nl-NL" dirty="0">
                <a:latin typeface="Abadi Extra Light" panose="020B0204020104020204" pitchFamily="34" charset="0"/>
              </a:rPr>
              <a:t>[0].</a:t>
            </a:r>
            <a:r>
              <a:rPr lang="nl-NL" dirty="0" err="1">
                <a:latin typeface="Abadi Extra Light" panose="020B0204020104020204" pitchFamily="34" charset="0"/>
              </a:rPr>
              <a:t>shape</a:t>
            </a:r>
            <a:r>
              <a:rPr lang="nl-NL" dirty="0">
                <a:latin typeface="Abadi Extra Light" panose="020B0204020104020204" pitchFamily="34" charset="0"/>
              </a:rPr>
              <a:t>),</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 </a:t>
            </a:r>
          </a:p>
          <a:p>
            <a:r>
              <a:rPr lang="nl-NL" dirty="0" err="1">
                <a:latin typeface="Abadi Extra Light" panose="020B0204020104020204" pitchFamily="34" charset="0"/>
              </a:rPr>
              <a:t>model.add</a:t>
            </a:r>
            <a:r>
              <a:rPr lang="nl-NL" dirty="0">
                <a:latin typeface="Abadi Extra Light" panose="020B0204020104020204" pitchFamily="34" charset="0"/>
              </a:rPr>
              <a:t>(Conv2D(32, (3,3), </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(Conv2D(32, (3,3), </a:t>
            </a:r>
            <a:r>
              <a:rPr lang="nl-NL" dirty="0" err="1">
                <a:latin typeface="Abadi Extra Light" panose="020B0204020104020204" pitchFamily="34" charset="0"/>
              </a:rPr>
              <a:t>activation</a:t>
            </a:r>
            <a:r>
              <a:rPr lang="nl-NL" dirty="0">
                <a:latin typeface="Abadi Extra Light" panose="020B0204020104020204" pitchFamily="34" charset="0"/>
              </a:rPr>
              <a:t>='</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solidFill>
                  <a:srgbClr val="00B050"/>
                </a:solidFill>
                <a:latin typeface="Abadi Extra Light" panose="020B0204020104020204" pitchFamily="34" charset="0"/>
              </a:rPr>
              <a:t>model.add</a:t>
            </a:r>
            <a:r>
              <a:rPr lang="nl-NL" dirty="0">
                <a:solidFill>
                  <a:srgbClr val="00B050"/>
                </a:solidFill>
                <a:latin typeface="Abadi Extra Light" panose="020B0204020104020204" pitchFamily="34" charset="0"/>
              </a:rPr>
              <a:t>(</a:t>
            </a:r>
            <a:r>
              <a:rPr lang="nl-NL" dirty="0" err="1">
                <a:solidFill>
                  <a:srgbClr val="00B050"/>
                </a:solidFill>
                <a:latin typeface="Abadi Extra Light" panose="020B0204020104020204" pitchFamily="34" charset="0"/>
              </a:rPr>
              <a:t>BatchNormalization</a:t>
            </a:r>
            <a:r>
              <a:rPr lang="nl-NL" dirty="0">
                <a:solidFill>
                  <a:srgbClr val="00B050"/>
                </a:solidFill>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(MaxPooling2D())</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 = 32, </a:t>
            </a:r>
            <a:r>
              <a:rPr lang="nl-NL" dirty="0" err="1">
                <a:latin typeface="Abadi Extra Light" panose="020B0204020104020204" pitchFamily="34" charset="0"/>
              </a:rPr>
              <a:t>activation</a:t>
            </a:r>
            <a:r>
              <a:rPr lang="nl-NL" dirty="0">
                <a:latin typeface="Abadi Extra Light" panose="020B0204020104020204" pitchFamily="34" charset="0"/>
              </a:rPr>
              <a:t> = '</a:t>
            </a:r>
            <a:r>
              <a:rPr lang="nl-NL" dirty="0" err="1">
                <a:latin typeface="Abadi Extra Light" panose="020B0204020104020204" pitchFamily="34" charset="0"/>
              </a:rPr>
              <a:t>relu</a:t>
            </a:r>
            <a:r>
              <a:rPr lang="nl-NL" dirty="0">
                <a:latin typeface="Abadi Extra Light" panose="020B0204020104020204" pitchFamily="34" charset="0"/>
              </a:rPr>
              <a:t>'))</a:t>
            </a:r>
          </a:p>
          <a:p>
            <a:r>
              <a:rPr lang="nl-NL" dirty="0" err="1">
                <a:latin typeface="Abadi Extra Light" panose="020B0204020104020204" pitchFamily="34" charset="0"/>
              </a:rPr>
              <a:t>model.add</a:t>
            </a:r>
            <a:r>
              <a:rPr lang="nl-NL" dirty="0">
                <a:latin typeface="Abadi Extra Light" panose="020B0204020104020204" pitchFamily="34" charset="0"/>
              </a:rPr>
              <a:t>(</a:t>
            </a:r>
            <a:r>
              <a:rPr lang="nl-NL" dirty="0" err="1">
                <a:latin typeface="Abadi Extra Light" panose="020B0204020104020204" pitchFamily="34" charset="0"/>
              </a:rPr>
              <a:t>Dense</a:t>
            </a:r>
            <a:r>
              <a:rPr lang="nl-NL" dirty="0">
                <a:latin typeface="Abadi Extra Light" panose="020B0204020104020204" pitchFamily="34" charset="0"/>
              </a:rPr>
              <a:t>(units = 10, </a:t>
            </a:r>
            <a:r>
              <a:rPr lang="nl-NL" dirty="0" err="1">
                <a:latin typeface="Abadi Extra Light" panose="020B0204020104020204" pitchFamily="34" charset="0"/>
              </a:rPr>
              <a:t>activation</a:t>
            </a:r>
            <a:r>
              <a:rPr lang="nl-NL" dirty="0">
                <a:latin typeface="Abadi Extra Light" panose="020B0204020104020204" pitchFamily="34" charset="0"/>
              </a:rPr>
              <a:t> = '</a:t>
            </a:r>
            <a:r>
              <a:rPr lang="nl-NL" dirty="0" err="1">
                <a:latin typeface="Abadi Extra Light" panose="020B0204020104020204" pitchFamily="34" charset="0"/>
              </a:rPr>
              <a:t>softmax</a:t>
            </a:r>
            <a:r>
              <a:rPr lang="nl-NL" dirty="0">
                <a:latin typeface="Abadi Extra Light" panose="020B0204020104020204" pitchFamily="34" charset="0"/>
              </a:rPr>
              <a:t>'))</a:t>
            </a:r>
          </a:p>
        </p:txBody>
      </p:sp>
    </p:spTree>
    <p:extLst>
      <p:ext uri="{BB962C8B-B14F-4D97-AF65-F5344CB8AC3E}">
        <p14:creationId xmlns:p14="http://schemas.microsoft.com/office/powerpoint/2010/main" val="293721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251-914D-4A7E-B415-F3BE862E12B6}"/>
              </a:ext>
            </a:extLst>
          </p:cNvPr>
          <p:cNvSpPr>
            <a:spLocks noGrp="1"/>
          </p:cNvSpPr>
          <p:nvPr>
            <p:ph type="title"/>
          </p:nvPr>
        </p:nvSpPr>
        <p:spPr>
          <a:xfrm>
            <a:off x="798816" y="569882"/>
            <a:ext cx="7771680" cy="787805"/>
          </a:xfrm>
        </p:spPr>
        <p:txBody>
          <a:bodyPr/>
          <a:lstStyle/>
          <a:p>
            <a:r>
              <a:rPr lang="nl-NL" sz="4000" dirty="0">
                <a:latin typeface="Daytona Condensed" panose="020B0506030503040204" pitchFamily="34" charset="0"/>
              </a:rPr>
              <a:t>d) Data </a:t>
            </a:r>
            <a:r>
              <a:rPr lang="nl-NL" sz="4000" dirty="0" err="1">
                <a:latin typeface="Daytona Condensed" panose="020B0506030503040204" pitchFamily="34" charset="0"/>
              </a:rPr>
              <a:t>Augmentation</a:t>
            </a:r>
            <a:endParaRPr lang="nl-NL" sz="4000" dirty="0">
              <a:latin typeface="Daytona Condensed" panose="020B0506030503040204" pitchFamily="34" charset="0"/>
            </a:endParaRPr>
          </a:p>
        </p:txBody>
      </p:sp>
      <p:sp>
        <p:nvSpPr>
          <p:cNvPr id="8" name="Text Placeholder 2">
            <a:extLst>
              <a:ext uri="{FF2B5EF4-FFF2-40B4-BE49-F238E27FC236}">
                <a16:creationId xmlns:a16="http://schemas.microsoft.com/office/drawing/2014/main" id="{E09B32C4-56A6-4055-B1C9-44CD7E31D81F}"/>
              </a:ext>
            </a:extLst>
          </p:cNvPr>
          <p:cNvSpPr txBox="1">
            <a:spLocks/>
          </p:cNvSpPr>
          <p:nvPr/>
        </p:nvSpPr>
        <p:spPr>
          <a:xfrm>
            <a:off x="858517" y="1326661"/>
            <a:ext cx="7533008" cy="540239"/>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C00000"/>
                </a:solidFill>
                <a:latin typeface="Abadi Extra Light" panose="020B0204020104020204" pitchFamily="34" charset="0"/>
              </a:rPr>
              <a:t>technique of applying different transformations to original images which results in multiple transformed copies of the same image</a:t>
            </a:r>
            <a:endParaRPr lang="en-US" sz="1050" kern="0" dirty="0">
              <a:solidFill>
                <a:sysClr val="windowText" lastClr="000000"/>
              </a:solidFill>
              <a:latin typeface="Abadi Extra Light" panose="020B0204020104020204" pitchFamily="34" charset="0"/>
            </a:endParaRPr>
          </a:p>
        </p:txBody>
      </p:sp>
      <p:sp>
        <p:nvSpPr>
          <p:cNvPr id="9" name="TextBox 8">
            <a:extLst>
              <a:ext uri="{FF2B5EF4-FFF2-40B4-BE49-F238E27FC236}">
                <a16:creationId xmlns:a16="http://schemas.microsoft.com/office/drawing/2014/main" id="{5A719634-337A-465E-AE04-250B02C44D94}"/>
              </a:ext>
            </a:extLst>
          </p:cNvPr>
          <p:cNvSpPr txBox="1"/>
          <p:nvPr/>
        </p:nvSpPr>
        <p:spPr>
          <a:xfrm>
            <a:off x="819149" y="2035939"/>
            <a:ext cx="5400675" cy="2585323"/>
          </a:xfrm>
          <a:prstGeom prst="rect">
            <a:avLst/>
          </a:prstGeom>
          <a:noFill/>
        </p:spPr>
        <p:txBody>
          <a:bodyPr wrap="square">
            <a:spAutoFit/>
          </a:bodyPr>
          <a:lstStyle/>
          <a:p>
            <a:pPr marL="285750" indent="-285750">
              <a:buFont typeface="Arial" panose="020B0604020202020204" pitchFamily="34" charset="0"/>
              <a:buChar char="•"/>
            </a:pPr>
            <a:r>
              <a:rPr lang="nl-NL" dirty="0">
                <a:latin typeface="Abadi Extra Light" panose="020B0204020104020204" pitchFamily="34" charset="0"/>
              </a:rPr>
              <a:t>Using </a:t>
            </a:r>
            <a:r>
              <a:rPr lang="nl-NL" dirty="0" err="1">
                <a:latin typeface="Abadi Extra Light" panose="020B0204020104020204" pitchFamily="34" charset="0"/>
              </a:rPr>
              <a:t>ImageDataGenerator</a:t>
            </a:r>
            <a:r>
              <a:rPr lang="nl-NL" dirty="0">
                <a:latin typeface="Abadi Extra Light" panose="020B0204020104020204" pitchFamily="34" charset="0"/>
              </a:rPr>
              <a:t> Class</a:t>
            </a:r>
          </a:p>
          <a:p>
            <a:r>
              <a:rPr lang="nl-NL" dirty="0">
                <a:latin typeface="Abadi Extra Light" panose="020B0204020104020204" pitchFamily="34" charset="0"/>
              </a:rPr>
              <a:t># </a:t>
            </a:r>
            <a:r>
              <a:rPr lang="nl-NL" dirty="0" err="1">
                <a:latin typeface="Abadi Extra Light" panose="020B0204020104020204" pitchFamily="34" charset="0"/>
              </a:rPr>
              <a:t>ImageDataGenerator</a:t>
            </a:r>
            <a:endParaRPr lang="nl-NL" dirty="0">
              <a:latin typeface="Abadi Extra Light" panose="020B0204020104020204" pitchFamily="34" charset="0"/>
            </a:endParaRPr>
          </a:p>
          <a:p>
            <a:r>
              <a:rPr lang="nl-NL" dirty="0" err="1">
                <a:latin typeface="Abadi Extra Light" panose="020B0204020104020204" pitchFamily="34" charset="0"/>
              </a:rPr>
              <a:t>datagen</a:t>
            </a:r>
            <a:r>
              <a:rPr lang="nl-NL" dirty="0">
                <a:latin typeface="Abadi Extra Light" panose="020B0204020104020204" pitchFamily="34" charset="0"/>
              </a:rPr>
              <a:t> = </a:t>
            </a:r>
            <a:r>
              <a:rPr lang="nl-NL" dirty="0" err="1">
                <a:latin typeface="Abadi Extra Light" panose="020B0204020104020204" pitchFamily="34" charset="0"/>
              </a:rPr>
              <a:t>ImageDataGen</a:t>
            </a:r>
            <a:r>
              <a:rPr lang="nl-NL" dirty="0">
                <a:latin typeface="Abadi Extra Light" panose="020B0204020104020204" pitchFamily="34" charset="0"/>
              </a:rPr>
              <a:t> </a:t>
            </a:r>
            <a:r>
              <a:rPr lang="nl-NL" dirty="0" err="1">
                <a:latin typeface="Abadi Extra Light" panose="020B0204020104020204" pitchFamily="34" charset="0"/>
              </a:rPr>
              <a:t>erator</a:t>
            </a:r>
            <a:r>
              <a:rPr lang="nl-NL" dirty="0">
                <a:latin typeface="Abadi Extra Light" panose="020B0204020104020204" pitchFamily="34" charset="0"/>
              </a:rPr>
              <a:t>(</a:t>
            </a:r>
          </a:p>
          <a:p>
            <a:r>
              <a:rPr lang="nl-NL" dirty="0">
                <a:latin typeface="Abadi Extra Light" panose="020B0204020104020204" pitchFamily="34" charset="0"/>
              </a:rPr>
              <a:t>        </a:t>
            </a:r>
            <a:r>
              <a:rPr lang="nl-NL" dirty="0" err="1">
                <a:latin typeface="Abadi Extra Light" panose="020B0204020104020204" pitchFamily="34" charset="0"/>
              </a:rPr>
              <a:t>rotation_range</a:t>
            </a:r>
            <a:r>
              <a:rPr lang="nl-NL" dirty="0">
                <a:latin typeface="Abadi Extra Light" panose="020B0204020104020204" pitchFamily="34" charset="0"/>
              </a:rPr>
              <a:t>=10, # </a:t>
            </a:r>
            <a:r>
              <a:rPr lang="nl-NL" dirty="0" err="1">
                <a:latin typeface="Abadi Extra Light" panose="020B0204020104020204" pitchFamily="34" charset="0"/>
              </a:rPr>
              <a:t>rotation</a:t>
            </a:r>
            <a:endParaRPr lang="nl-NL" dirty="0">
              <a:latin typeface="Abadi Extra Light" panose="020B0204020104020204" pitchFamily="34" charset="0"/>
            </a:endParaRPr>
          </a:p>
          <a:p>
            <a:r>
              <a:rPr lang="nl-NL" dirty="0">
                <a:latin typeface="Abadi Extra Light" panose="020B0204020104020204" pitchFamily="34" charset="0"/>
              </a:rPr>
              <a:t>        </a:t>
            </a:r>
            <a:r>
              <a:rPr lang="nl-NL" dirty="0" err="1">
                <a:latin typeface="Abadi Extra Light" panose="020B0204020104020204" pitchFamily="34" charset="0"/>
              </a:rPr>
              <a:t>width_shift_range</a:t>
            </a:r>
            <a:r>
              <a:rPr lang="nl-NL" dirty="0">
                <a:latin typeface="Abadi Extra Light" panose="020B0204020104020204" pitchFamily="34" charset="0"/>
              </a:rPr>
              <a:t>=0.2, # </a:t>
            </a:r>
            <a:r>
              <a:rPr lang="nl-NL" dirty="0" err="1">
                <a:latin typeface="Abadi Extra Light" panose="020B0204020104020204" pitchFamily="34" charset="0"/>
              </a:rPr>
              <a:t>horizontal</a:t>
            </a:r>
            <a:r>
              <a:rPr lang="nl-NL" dirty="0">
                <a:latin typeface="Abadi Extra Light" panose="020B0204020104020204" pitchFamily="34" charset="0"/>
              </a:rPr>
              <a:t> shift</a:t>
            </a:r>
          </a:p>
          <a:p>
            <a:r>
              <a:rPr lang="nl-NL" dirty="0">
                <a:latin typeface="Abadi Extra Light" panose="020B0204020104020204" pitchFamily="34" charset="0"/>
              </a:rPr>
              <a:t>        </a:t>
            </a:r>
            <a:r>
              <a:rPr lang="nl-NL" dirty="0" err="1">
                <a:latin typeface="Abadi Extra Light" panose="020B0204020104020204" pitchFamily="34" charset="0"/>
              </a:rPr>
              <a:t>height_shift_range</a:t>
            </a:r>
            <a:r>
              <a:rPr lang="nl-NL" dirty="0">
                <a:latin typeface="Abadi Extra Light" panose="020B0204020104020204" pitchFamily="34" charset="0"/>
              </a:rPr>
              <a:t>=0.2, # </a:t>
            </a:r>
            <a:r>
              <a:rPr lang="nl-NL" dirty="0" err="1">
                <a:latin typeface="Abadi Extra Light" panose="020B0204020104020204" pitchFamily="34" charset="0"/>
              </a:rPr>
              <a:t>vertical</a:t>
            </a:r>
            <a:r>
              <a:rPr lang="nl-NL" dirty="0">
                <a:latin typeface="Abadi Extra Light" panose="020B0204020104020204" pitchFamily="34" charset="0"/>
              </a:rPr>
              <a:t> shift</a:t>
            </a:r>
          </a:p>
          <a:p>
            <a:r>
              <a:rPr lang="nl-NL" dirty="0">
                <a:latin typeface="Abadi Extra Light" panose="020B0204020104020204" pitchFamily="34" charset="0"/>
              </a:rPr>
              <a:t>        </a:t>
            </a:r>
            <a:r>
              <a:rPr lang="nl-NL" dirty="0" err="1">
                <a:latin typeface="Abadi Extra Light" panose="020B0204020104020204" pitchFamily="34" charset="0"/>
              </a:rPr>
              <a:t>zoom_range</a:t>
            </a:r>
            <a:r>
              <a:rPr lang="nl-NL" dirty="0">
                <a:latin typeface="Abadi Extra Light" panose="020B0204020104020204" pitchFamily="34" charset="0"/>
              </a:rPr>
              <a:t>=0.2, # zoom</a:t>
            </a:r>
          </a:p>
          <a:p>
            <a:r>
              <a:rPr lang="nl-NL" dirty="0">
                <a:latin typeface="Abadi Extra Light" panose="020B0204020104020204" pitchFamily="34" charset="0"/>
              </a:rPr>
              <a:t>        </a:t>
            </a:r>
            <a:r>
              <a:rPr lang="nl-NL" dirty="0" err="1">
                <a:latin typeface="Abadi Extra Light" panose="020B0204020104020204" pitchFamily="34" charset="0"/>
              </a:rPr>
              <a:t>horizontal_flip</a:t>
            </a:r>
            <a:r>
              <a:rPr lang="nl-NL" dirty="0">
                <a:latin typeface="Abadi Extra Light" panose="020B0204020104020204" pitchFamily="34" charset="0"/>
              </a:rPr>
              <a:t>=True, # </a:t>
            </a:r>
            <a:r>
              <a:rPr lang="nl-NL" dirty="0" err="1">
                <a:latin typeface="Abadi Extra Light" panose="020B0204020104020204" pitchFamily="34" charset="0"/>
              </a:rPr>
              <a:t>horizontal</a:t>
            </a:r>
            <a:r>
              <a:rPr lang="nl-NL" dirty="0">
                <a:latin typeface="Abadi Extra Light" panose="020B0204020104020204" pitchFamily="34" charset="0"/>
              </a:rPr>
              <a:t> flip</a:t>
            </a:r>
          </a:p>
          <a:p>
            <a:r>
              <a:rPr lang="nl-NL" dirty="0">
                <a:latin typeface="Abadi Extra Light" panose="020B0204020104020204" pitchFamily="34" charset="0"/>
              </a:rPr>
              <a:t>        </a:t>
            </a:r>
            <a:r>
              <a:rPr lang="nl-NL" dirty="0" err="1">
                <a:latin typeface="Abadi Extra Light" panose="020B0204020104020204" pitchFamily="34" charset="0"/>
              </a:rPr>
              <a:t>brightness_range</a:t>
            </a:r>
            <a:r>
              <a:rPr lang="nl-NL" dirty="0">
                <a:latin typeface="Abadi Extra Light" panose="020B0204020104020204" pitchFamily="34" charset="0"/>
              </a:rPr>
              <a:t>=[0.2,1.2]) # </a:t>
            </a:r>
            <a:r>
              <a:rPr lang="nl-NL" dirty="0" err="1">
                <a:latin typeface="Abadi Extra Light" panose="020B0204020104020204" pitchFamily="34" charset="0"/>
              </a:rPr>
              <a:t>brightness</a:t>
            </a:r>
            <a:endParaRPr lang="nl-NL" dirty="0">
              <a:latin typeface="Abadi Extra Light" panose="020B0204020104020204" pitchFamily="34" charset="0"/>
            </a:endParaRPr>
          </a:p>
        </p:txBody>
      </p:sp>
      <p:sp>
        <p:nvSpPr>
          <p:cNvPr id="11" name="TextBox 10">
            <a:extLst>
              <a:ext uri="{FF2B5EF4-FFF2-40B4-BE49-F238E27FC236}">
                <a16:creationId xmlns:a16="http://schemas.microsoft.com/office/drawing/2014/main" id="{701EE5C6-A80A-4489-81CE-7DF6D501BA6C}"/>
              </a:ext>
            </a:extLst>
          </p:cNvPr>
          <p:cNvSpPr txBox="1"/>
          <p:nvPr/>
        </p:nvSpPr>
        <p:spPr>
          <a:xfrm>
            <a:off x="923925" y="4777859"/>
            <a:ext cx="4572000" cy="1754326"/>
          </a:xfrm>
          <a:prstGeom prst="rect">
            <a:avLst/>
          </a:prstGeom>
          <a:noFill/>
        </p:spPr>
        <p:txBody>
          <a:bodyPr wrap="square">
            <a:spAutoFit/>
          </a:bodyPr>
          <a:lstStyle/>
          <a:p>
            <a:pPr marL="285750" indent="-285750">
              <a:buFont typeface="Arial" panose="020B0604020202020204" pitchFamily="34" charset="0"/>
              <a:buChar char="•"/>
            </a:pPr>
            <a:r>
              <a:rPr lang="nl-NL" dirty="0">
                <a:latin typeface="Abadi Extra Light" panose="020B0204020104020204" pitchFamily="34" charset="0"/>
              </a:rPr>
              <a:t>Using </a:t>
            </a:r>
            <a:r>
              <a:rPr lang="nl-NL" dirty="0" err="1">
                <a:latin typeface="Abadi Extra Light" panose="020B0204020104020204" pitchFamily="34" charset="0"/>
              </a:rPr>
              <a:t>imgaug</a:t>
            </a:r>
            <a:r>
              <a:rPr lang="nl-NL" dirty="0">
                <a:latin typeface="Abadi Extra Light" panose="020B0204020104020204" pitchFamily="34" charset="0"/>
              </a:rPr>
              <a:t> </a:t>
            </a:r>
            <a:r>
              <a:rPr lang="nl-NL" dirty="0" err="1">
                <a:latin typeface="Abadi Extra Light" panose="020B0204020104020204" pitchFamily="34" charset="0"/>
              </a:rPr>
              <a:t>library</a:t>
            </a:r>
            <a:endParaRPr lang="nl-NL" dirty="0">
              <a:latin typeface="Abadi Extra Light" panose="020B0204020104020204" pitchFamily="34" charset="0"/>
            </a:endParaRPr>
          </a:p>
          <a:p>
            <a:r>
              <a:rPr lang="nl-NL" dirty="0" err="1">
                <a:latin typeface="Abadi Extra Light" panose="020B0204020104020204" pitchFamily="34" charset="0"/>
              </a:rPr>
              <a:t>iaa.Crop</a:t>
            </a:r>
            <a:endParaRPr lang="nl-NL" dirty="0">
              <a:latin typeface="Abadi Extra Light" panose="020B0204020104020204" pitchFamily="34" charset="0"/>
            </a:endParaRPr>
          </a:p>
          <a:p>
            <a:r>
              <a:rPr lang="nl-NL" dirty="0" err="1">
                <a:latin typeface="Abadi Extra Light" panose="020B0204020104020204" pitchFamily="34" charset="0"/>
              </a:rPr>
              <a:t>iaa.Fliplr</a:t>
            </a:r>
            <a:endParaRPr lang="nl-NL" dirty="0">
              <a:latin typeface="Abadi Extra Light" panose="020B0204020104020204" pitchFamily="34" charset="0"/>
            </a:endParaRPr>
          </a:p>
          <a:p>
            <a:r>
              <a:rPr lang="nl-NL" dirty="0" err="1">
                <a:latin typeface="Abadi Extra Light" panose="020B0204020104020204" pitchFamily="34" charset="0"/>
              </a:rPr>
              <a:t>iaa.Flipud</a:t>
            </a:r>
            <a:endParaRPr lang="nl-NL" dirty="0">
              <a:latin typeface="Abadi Extra Light" panose="020B0204020104020204" pitchFamily="34" charset="0"/>
            </a:endParaRPr>
          </a:p>
          <a:p>
            <a:r>
              <a:rPr lang="nl-NL" dirty="0" err="1">
                <a:latin typeface="Abadi Extra Light" panose="020B0204020104020204" pitchFamily="34" charset="0"/>
              </a:rPr>
              <a:t>iaa.GammaContrast</a:t>
            </a:r>
            <a:endParaRPr lang="nl-NL" dirty="0">
              <a:latin typeface="Abadi Extra Light" panose="020B0204020104020204" pitchFamily="34" charset="0"/>
            </a:endParaRPr>
          </a:p>
          <a:p>
            <a:r>
              <a:rPr lang="nl-NL" dirty="0" err="1">
                <a:latin typeface="Abadi Extra Light" panose="020B0204020104020204" pitchFamily="34" charset="0"/>
              </a:rPr>
              <a:t>iaa.AdditiveGaussianNoise</a:t>
            </a:r>
            <a:r>
              <a:rPr lang="nl-NL" dirty="0">
                <a:latin typeface="Abadi Extra Light" panose="020B0204020104020204" pitchFamily="34" charset="0"/>
              </a:rPr>
              <a:t> </a:t>
            </a:r>
          </a:p>
        </p:txBody>
      </p:sp>
    </p:spTree>
    <p:extLst>
      <p:ext uri="{BB962C8B-B14F-4D97-AF65-F5344CB8AC3E}">
        <p14:creationId xmlns:p14="http://schemas.microsoft.com/office/powerpoint/2010/main" val="27038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251-914D-4A7E-B415-F3BE862E12B6}"/>
              </a:ext>
            </a:extLst>
          </p:cNvPr>
          <p:cNvSpPr>
            <a:spLocks noGrp="1"/>
          </p:cNvSpPr>
          <p:nvPr>
            <p:ph type="title"/>
          </p:nvPr>
        </p:nvSpPr>
        <p:spPr>
          <a:xfrm>
            <a:off x="798816" y="569882"/>
            <a:ext cx="7771680" cy="787805"/>
          </a:xfrm>
        </p:spPr>
        <p:txBody>
          <a:bodyPr/>
          <a:lstStyle/>
          <a:p>
            <a:r>
              <a:rPr lang="nl-NL" sz="4000" dirty="0">
                <a:latin typeface="Daytona Condensed" panose="020B0506030503040204" pitchFamily="34" charset="0"/>
              </a:rPr>
              <a:t>Data </a:t>
            </a:r>
            <a:r>
              <a:rPr lang="nl-NL" sz="4000" dirty="0" err="1">
                <a:latin typeface="Daytona Condensed" panose="020B0506030503040204" pitchFamily="34" charset="0"/>
              </a:rPr>
              <a:t>Augmentation</a:t>
            </a:r>
            <a:endParaRPr lang="nl-NL" sz="4000" dirty="0">
              <a:latin typeface="Daytona Condensed" panose="020B0506030503040204" pitchFamily="34" charset="0"/>
            </a:endParaRPr>
          </a:p>
        </p:txBody>
      </p:sp>
      <p:sp>
        <p:nvSpPr>
          <p:cNvPr id="8" name="Text Placeholder 2">
            <a:extLst>
              <a:ext uri="{FF2B5EF4-FFF2-40B4-BE49-F238E27FC236}">
                <a16:creationId xmlns:a16="http://schemas.microsoft.com/office/drawing/2014/main" id="{E09B32C4-56A6-4055-B1C9-44CD7E31D81F}"/>
              </a:ext>
            </a:extLst>
          </p:cNvPr>
          <p:cNvSpPr txBox="1">
            <a:spLocks/>
          </p:cNvSpPr>
          <p:nvPr/>
        </p:nvSpPr>
        <p:spPr>
          <a:xfrm>
            <a:off x="858517" y="1326661"/>
            <a:ext cx="7533008" cy="540239"/>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C00000"/>
                </a:solidFill>
                <a:latin typeface="Abadi Extra Light" panose="020B0204020104020204" pitchFamily="34" charset="0"/>
              </a:rPr>
              <a:t>technique of applying different transformations to original images which results in multiple transformed copies of the same image</a:t>
            </a:r>
            <a:endParaRPr lang="en-US" sz="1050" kern="0" dirty="0">
              <a:solidFill>
                <a:sysClr val="windowText" lastClr="000000"/>
              </a:solidFill>
              <a:latin typeface="Abadi Extra Light" panose="020B0204020104020204" pitchFamily="34" charset="0"/>
            </a:endParaRPr>
          </a:p>
        </p:txBody>
      </p:sp>
      <p:sp>
        <p:nvSpPr>
          <p:cNvPr id="11" name="TextBox 10">
            <a:extLst>
              <a:ext uri="{FF2B5EF4-FFF2-40B4-BE49-F238E27FC236}">
                <a16:creationId xmlns:a16="http://schemas.microsoft.com/office/drawing/2014/main" id="{701EE5C6-A80A-4489-81CE-7DF6D501BA6C}"/>
              </a:ext>
            </a:extLst>
          </p:cNvPr>
          <p:cNvSpPr txBox="1"/>
          <p:nvPr/>
        </p:nvSpPr>
        <p:spPr>
          <a:xfrm>
            <a:off x="714375" y="1910834"/>
            <a:ext cx="4572000" cy="369332"/>
          </a:xfrm>
          <a:prstGeom prst="rect">
            <a:avLst/>
          </a:prstGeom>
          <a:noFill/>
        </p:spPr>
        <p:txBody>
          <a:bodyPr wrap="square">
            <a:spAutoFit/>
          </a:bodyPr>
          <a:lstStyle/>
          <a:p>
            <a:pPr marL="285750" indent="-285750">
              <a:buFont typeface="Arial" panose="020B0604020202020204" pitchFamily="34" charset="0"/>
              <a:buChar char="•"/>
            </a:pPr>
            <a:r>
              <a:rPr lang="nl-NL" dirty="0">
                <a:latin typeface="Abadi Extra Light" panose="020B0204020104020204" pitchFamily="34" charset="0"/>
              </a:rPr>
              <a:t>Using </a:t>
            </a:r>
            <a:r>
              <a:rPr lang="nl-NL" dirty="0" err="1">
                <a:latin typeface="Abadi Extra Light" panose="020B0204020104020204" pitchFamily="34" charset="0"/>
              </a:rPr>
              <a:t>imgaug</a:t>
            </a:r>
            <a:r>
              <a:rPr lang="nl-NL" dirty="0">
                <a:latin typeface="Abadi Extra Light" panose="020B0204020104020204" pitchFamily="34" charset="0"/>
              </a:rPr>
              <a:t> </a:t>
            </a:r>
            <a:r>
              <a:rPr lang="nl-NL" dirty="0" err="1">
                <a:latin typeface="Abadi Extra Light" panose="020B0204020104020204" pitchFamily="34" charset="0"/>
              </a:rPr>
              <a:t>library</a:t>
            </a:r>
            <a:endParaRPr lang="nl-NL" dirty="0">
              <a:latin typeface="Abadi Extra Light" panose="020B0204020104020204" pitchFamily="34" charset="0"/>
            </a:endParaRPr>
          </a:p>
        </p:txBody>
      </p:sp>
      <p:pic>
        <p:nvPicPr>
          <p:cNvPr id="3076" name="Picture 4">
            <a:extLst>
              <a:ext uri="{FF2B5EF4-FFF2-40B4-BE49-F238E27FC236}">
                <a16:creationId xmlns:a16="http://schemas.microsoft.com/office/drawing/2014/main" id="{AE8D6B82-E9F2-4E5E-A930-0007AC187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249925"/>
            <a:ext cx="7200899" cy="46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48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9CB5C-0832-DDB9-5E44-2B315E00D1D3}"/>
              </a:ext>
            </a:extLst>
          </p:cNvPr>
          <p:cNvPicPr>
            <a:picLocks noChangeAspect="1"/>
          </p:cNvPicPr>
          <p:nvPr/>
        </p:nvPicPr>
        <p:blipFill>
          <a:blip r:embed="rId3"/>
          <a:srcRect l="1" t="17166" r="-45" b="15061"/>
          <a:stretch/>
        </p:blipFill>
        <p:spPr>
          <a:xfrm>
            <a:off x="842452" y="2334986"/>
            <a:ext cx="8211809" cy="3126921"/>
          </a:xfrm>
          <a:prstGeom prst="rect">
            <a:avLst/>
          </a:prstGeom>
        </p:spPr>
      </p:pic>
      <p:sp>
        <p:nvSpPr>
          <p:cNvPr id="3" name="Title 1">
            <a:extLst>
              <a:ext uri="{FF2B5EF4-FFF2-40B4-BE49-F238E27FC236}">
                <a16:creationId xmlns:a16="http://schemas.microsoft.com/office/drawing/2014/main" id="{F7025FEA-07CF-32BE-7B6A-A20DF7071F66}"/>
              </a:ext>
            </a:extLst>
          </p:cNvPr>
          <p:cNvSpPr txBox="1">
            <a:spLocks/>
          </p:cNvSpPr>
          <p:nvPr/>
        </p:nvSpPr>
        <p:spPr>
          <a:xfrm>
            <a:off x="736962" y="916939"/>
            <a:ext cx="7910833" cy="5715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nl-NL" sz="2800" dirty="0">
                <a:solidFill>
                  <a:schemeClr val="tx2"/>
                </a:solidFill>
                <a:latin typeface="Daytona Condensed" panose="020B0506030503040204" pitchFamily="34" charset="0"/>
              </a:rPr>
              <a:t>COMPUTER VISION TASKS</a:t>
            </a:r>
          </a:p>
        </p:txBody>
      </p:sp>
    </p:spTree>
    <p:extLst>
      <p:ext uri="{BB962C8B-B14F-4D97-AF65-F5344CB8AC3E}">
        <p14:creationId xmlns:p14="http://schemas.microsoft.com/office/powerpoint/2010/main" val="422575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15FF-47A8-B173-274C-4421846380B2}"/>
              </a:ext>
            </a:extLst>
          </p:cNvPr>
          <p:cNvSpPr>
            <a:spLocks noGrp="1"/>
          </p:cNvSpPr>
          <p:nvPr>
            <p:ph type="title"/>
          </p:nvPr>
        </p:nvSpPr>
        <p:spPr>
          <a:xfrm>
            <a:off x="775607" y="1363436"/>
            <a:ext cx="7910833" cy="571500"/>
          </a:xfrm>
        </p:spPr>
        <p:txBody>
          <a:bodyPr/>
          <a:lstStyle/>
          <a:p>
            <a:r>
              <a:rPr lang="nl-NL" dirty="0">
                <a:solidFill>
                  <a:schemeClr val="tx2"/>
                </a:solidFill>
                <a:latin typeface="Daytona Condensed" panose="020B0506030503040204" pitchFamily="34" charset="0"/>
              </a:rPr>
              <a:t>COMPUTER VISION TASKS</a:t>
            </a:r>
          </a:p>
        </p:txBody>
      </p:sp>
      <p:sp>
        <p:nvSpPr>
          <p:cNvPr id="3" name="Content Placeholder 2">
            <a:extLst>
              <a:ext uri="{FF2B5EF4-FFF2-40B4-BE49-F238E27FC236}">
                <a16:creationId xmlns:a16="http://schemas.microsoft.com/office/drawing/2014/main" id="{4F454228-2AFF-653F-36A3-95F8CA2B847B}"/>
              </a:ext>
            </a:extLst>
          </p:cNvPr>
          <p:cNvSpPr>
            <a:spLocks noGrp="1"/>
          </p:cNvSpPr>
          <p:nvPr>
            <p:ph idx="1"/>
          </p:nvPr>
        </p:nvSpPr>
        <p:spPr>
          <a:xfrm>
            <a:off x="698454" y="2332537"/>
            <a:ext cx="7910833" cy="2488178"/>
          </a:xfrm>
        </p:spPr>
        <p:txBody>
          <a:bodyPr/>
          <a:lstStyle/>
          <a:p>
            <a:pPr marL="81000" indent="0">
              <a:buNone/>
            </a:pPr>
            <a:r>
              <a:rPr lang="en-US" sz="2100" dirty="0">
                <a:solidFill>
                  <a:srgbClr val="000000"/>
                </a:solidFill>
                <a:latin typeface="Daytona Condensed" panose="020B0506030503040204" pitchFamily="34" charset="0"/>
              </a:rPr>
              <a:t>- </a:t>
            </a:r>
            <a:r>
              <a:rPr lang="en-US" sz="2100" b="1" dirty="0">
                <a:solidFill>
                  <a:srgbClr val="000000"/>
                </a:solidFill>
                <a:latin typeface="Daytona Condensed" panose="020B0506030503040204" pitchFamily="34" charset="0"/>
              </a:rPr>
              <a:t>Classification</a:t>
            </a:r>
            <a:r>
              <a:rPr lang="en-US" sz="2100" dirty="0">
                <a:solidFill>
                  <a:srgbClr val="000000"/>
                </a:solidFill>
                <a:latin typeface="Daytona Condensed" panose="020B0506030503040204" pitchFamily="34" charset="0"/>
              </a:rPr>
              <a:t> refers to labeling according to the image.</a:t>
            </a:r>
            <a:br>
              <a:rPr lang="en-US" sz="2100" dirty="0">
                <a:solidFill>
                  <a:srgbClr val="000000"/>
                </a:solidFill>
                <a:latin typeface="Daytona Condensed" panose="020B0506030503040204" pitchFamily="34" charset="0"/>
              </a:rPr>
            </a:br>
            <a:endParaRPr lang="en-US" sz="2100" dirty="0">
              <a:solidFill>
                <a:srgbClr val="000000"/>
              </a:solidFill>
              <a:latin typeface="Daytona Condensed" panose="020B0506030503040204" pitchFamily="34" charset="0"/>
            </a:endParaRPr>
          </a:p>
          <a:p>
            <a:pPr marL="81000" indent="0">
              <a:buNone/>
            </a:pPr>
            <a:r>
              <a:rPr lang="en-US" sz="2100" dirty="0">
                <a:solidFill>
                  <a:srgbClr val="000000"/>
                </a:solidFill>
                <a:latin typeface="Daytona Condensed" panose="020B0506030503040204" pitchFamily="34" charset="0"/>
              </a:rPr>
              <a:t>- </a:t>
            </a:r>
            <a:r>
              <a:rPr lang="en-US" sz="2100" b="1" dirty="0">
                <a:solidFill>
                  <a:srgbClr val="000000"/>
                </a:solidFill>
                <a:latin typeface="Daytona Condensed" panose="020B0506030503040204" pitchFamily="34" charset="0"/>
              </a:rPr>
              <a:t>Localization</a:t>
            </a:r>
            <a:r>
              <a:rPr lang="en-US" sz="2100" dirty="0">
                <a:solidFill>
                  <a:srgbClr val="000000"/>
                </a:solidFill>
                <a:latin typeface="Daytona Condensed" panose="020B0506030503040204" pitchFamily="34" charset="0"/>
              </a:rPr>
              <a:t> refers to boxing where the image is. When Classification and Localization are combined, boxing and labeling are performed at the same time as shown above.</a:t>
            </a:r>
            <a:br>
              <a:rPr lang="en-US" sz="2100" dirty="0">
                <a:solidFill>
                  <a:srgbClr val="000000"/>
                </a:solidFill>
                <a:latin typeface="Daytona Condensed" panose="020B0506030503040204" pitchFamily="34" charset="0"/>
              </a:rPr>
            </a:br>
            <a:endParaRPr lang="en-US" sz="2100" dirty="0">
              <a:solidFill>
                <a:srgbClr val="000000"/>
              </a:solidFill>
              <a:latin typeface="Daytona Condensed" panose="020B0506030503040204" pitchFamily="34" charset="0"/>
            </a:endParaRPr>
          </a:p>
          <a:p>
            <a:pPr marL="81000" indent="0">
              <a:buNone/>
            </a:pPr>
            <a:r>
              <a:rPr lang="en-US" sz="2100" dirty="0">
                <a:solidFill>
                  <a:srgbClr val="000000"/>
                </a:solidFill>
                <a:latin typeface="Daytona Condensed" panose="020B0506030503040204" pitchFamily="34" charset="0"/>
              </a:rPr>
              <a:t>- </a:t>
            </a:r>
            <a:r>
              <a:rPr lang="en-US" sz="2100" b="1" dirty="0">
                <a:solidFill>
                  <a:srgbClr val="000000"/>
                </a:solidFill>
                <a:latin typeface="Daytona Condensed" panose="020B0506030503040204" pitchFamily="34" charset="0"/>
              </a:rPr>
              <a:t>Detection</a:t>
            </a:r>
            <a:r>
              <a:rPr lang="en-US" sz="2100" dirty="0">
                <a:solidFill>
                  <a:srgbClr val="000000"/>
                </a:solidFill>
                <a:latin typeface="Daytona Condensed" panose="020B0506030503040204" pitchFamily="34" charset="0"/>
              </a:rPr>
              <a:t> is the search for multiple images within an image.</a:t>
            </a:r>
          </a:p>
          <a:p>
            <a:pPr marL="81000" indent="0">
              <a:buNone/>
            </a:pPr>
            <a:br>
              <a:rPr lang="en-US" sz="2100" dirty="0">
                <a:solidFill>
                  <a:srgbClr val="000000"/>
                </a:solidFill>
                <a:latin typeface="Daytona Condensed" panose="020B0506030503040204" pitchFamily="34" charset="0"/>
              </a:rPr>
            </a:br>
            <a:r>
              <a:rPr lang="en-US" sz="2100" dirty="0">
                <a:solidFill>
                  <a:srgbClr val="000000"/>
                </a:solidFill>
                <a:latin typeface="Daytona Condensed" panose="020B0506030503040204" pitchFamily="34" charset="0"/>
              </a:rPr>
              <a:t>- </a:t>
            </a:r>
            <a:r>
              <a:rPr lang="en-US" sz="2100" b="1" dirty="0">
                <a:solidFill>
                  <a:srgbClr val="000000"/>
                </a:solidFill>
                <a:latin typeface="Daytona Condensed" panose="020B0506030503040204" pitchFamily="34" charset="0"/>
              </a:rPr>
              <a:t>Segmentation</a:t>
            </a:r>
            <a:r>
              <a:rPr lang="en-US" sz="2100" dirty="0">
                <a:solidFill>
                  <a:srgbClr val="000000"/>
                </a:solidFill>
                <a:latin typeface="Daytona Condensed" panose="020B0506030503040204" pitchFamily="34" charset="0"/>
              </a:rPr>
              <a:t> is the detection of the edges of specific images in an image.</a:t>
            </a:r>
            <a:endParaRPr lang="nl-NL" sz="2100" dirty="0">
              <a:latin typeface="Daytona Condensed" panose="020B0506030503040204" pitchFamily="34" charset="0"/>
            </a:endParaRPr>
          </a:p>
        </p:txBody>
      </p:sp>
    </p:spTree>
    <p:extLst>
      <p:ext uri="{BB962C8B-B14F-4D97-AF65-F5344CB8AC3E}">
        <p14:creationId xmlns:p14="http://schemas.microsoft.com/office/powerpoint/2010/main" val="415800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778F-92BC-2F66-355D-08F3BC05055F}"/>
              </a:ext>
            </a:extLst>
          </p:cNvPr>
          <p:cNvSpPr>
            <a:spLocks noGrp="1"/>
          </p:cNvSpPr>
          <p:nvPr>
            <p:ph type="title"/>
          </p:nvPr>
        </p:nvSpPr>
        <p:spPr>
          <a:xfrm>
            <a:off x="752020" y="1088063"/>
            <a:ext cx="8229240" cy="537750"/>
          </a:xfrm>
        </p:spPr>
        <p:txBody>
          <a:bodyPr/>
          <a:lstStyle/>
          <a:p>
            <a:r>
              <a:rPr lang="nl-NL" sz="4000" dirty="0" err="1">
                <a:latin typeface="Daytona Condensed" panose="020B0506030503040204" pitchFamily="34" charset="0"/>
              </a:rPr>
              <a:t>Classification</a:t>
            </a:r>
            <a:r>
              <a:rPr lang="nl-NL" sz="4000" dirty="0">
                <a:latin typeface="Daytona Condensed" panose="020B0506030503040204" pitchFamily="34" charset="0"/>
              </a:rPr>
              <a:t> (Image </a:t>
            </a:r>
            <a:r>
              <a:rPr lang="nl-NL" sz="4000" dirty="0" err="1">
                <a:latin typeface="Daytona Condensed" panose="020B0506030503040204" pitchFamily="34" charset="0"/>
              </a:rPr>
              <a:t>Classification</a:t>
            </a:r>
            <a:r>
              <a:rPr lang="nl-NL" sz="4000" dirty="0">
                <a:latin typeface="Daytona Condensed" panose="020B0506030503040204" pitchFamily="34" charset="0"/>
              </a:rPr>
              <a:t>)</a:t>
            </a:r>
            <a:br>
              <a:rPr lang="nl-NL" dirty="0"/>
            </a:br>
            <a:endParaRPr lang="nl-NL" dirty="0"/>
          </a:p>
        </p:txBody>
      </p:sp>
      <p:pic>
        <p:nvPicPr>
          <p:cNvPr id="2050" name="Picture 2" descr="What Is Multi Label Classification In Machine Learning - Corona Todays">
            <a:extLst>
              <a:ext uri="{FF2B5EF4-FFF2-40B4-BE49-F238E27FC236}">
                <a16:creationId xmlns:a16="http://schemas.microsoft.com/office/drawing/2014/main" id="{ED79F4C2-F148-2427-E806-C745C7F5F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8" t="12298" r="42007" b="3960"/>
          <a:stretch/>
        </p:blipFill>
        <p:spPr bwMode="auto">
          <a:xfrm>
            <a:off x="6071838" y="1339537"/>
            <a:ext cx="3002467" cy="27314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CA0D116-5D9F-FE81-AA38-E2DB734EF5DB}"/>
              </a:ext>
            </a:extLst>
          </p:cNvPr>
          <p:cNvSpPr>
            <a:spLocks noGrp="1"/>
          </p:cNvSpPr>
          <p:nvPr>
            <p:ph idx="1"/>
          </p:nvPr>
        </p:nvSpPr>
        <p:spPr>
          <a:xfrm>
            <a:off x="644978" y="2579543"/>
            <a:ext cx="8229240" cy="2982960"/>
          </a:xfrm>
        </p:spPr>
        <p:txBody>
          <a:bodyPr/>
          <a:lstStyle/>
          <a:p>
            <a:pPr marL="81000" indent="0">
              <a:buNone/>
            </a:pPr>
            <a:r>
              <a:rPr lang="nl-NL" sz="2000" b="1" dirty="0" err="1">
                <a:latin typeface="Daytona Condensed" panose="020B0506030503040204" pitchFamily="34" charset="0"/>
              </a:rPr>
              <a:t>Task</a:t>
            </a:r>
            <a:r>
              <a:rPr lang="nl-NL" sz="2000" b="1" dirty="0">
                <a:latin typeface="Daytona Condensed" panose="020B0506030503040204" pitchFamily="34" charset="0"/>
              </a:rPr>
              <a:t>:</a:t>
            </a:r>
            <a:r>
              <a:rPr lang="nl-NL" sz="2000" dirty="0">
                <a:latin typeface="Daytona Condensed" panose="020B0506030503040204" pitchFamily="34" charset="0"/>
              </a:rPr>
              <a:t> </a:t>
            </a:r>
            <a:r>
              <a:rPr lang="nl-NL" sz="2000" dirty="0" err="1">
                <a:latin typeface="Daytona Condensed" panose="020B0506030503040204" pitchFamily="34" charset="0"/>
              </a:rPr>
              <a:t>Assigns</a:t>
            </a:r>
            <a:r>
              <a:rPr lang="nl-NL" sz="2000" dirty="0">
                <a:latin typeface="Daytona Condensed" panose="020B0506030503040204" pitchFamily="34" charset="0"/>
              </a:rPr>
              <a:t> a label </a:t>
            </a:r>
            <a:r>
              <a:rPr lang="nl-NL" sz="2000" dirty="0" err="1">
                <a:latin typeface="Daytona Condensed" panose="020B0506030503040204" pitchFamily="34" charset="0"/>
              </a:rPr>
              <a:t>to</a:t>
            </a:r>
            <a:r>
              <a:rPr lang="nl-NL" sz="2000" dirty="0">
                <a:latin typeface="Daytona Condensed" panose="020B0506030503040204" pitchFamily="34" charset="0"/>
              </a:rPr>
              <a:t> </a:t>
            </a:r>
            <a:r>
              <a:rPr lang="nl-NL" sz="2000" dirty="0" err="1">
                <a:latin typeface="Daytona Condensed" panose="020B0506030503040204" pitchFamily="34" charset="0"/>
              </a:rPr>
              <a:t>an</a:t>
            </a:r>
            <a:r>
              <a:rPr lang="nl-NL" sz="2000" dirty="0">
                <a:latin typeface="Daytona Condensed" panose="020B0506030503040204" pitchFamily="34" charset="0"/>
              </a:rPr>
              <a:t> </a:t>
            </a:r>
            <a:r>
              <a:rPr lang="nl-NL" sz="2000" dirty="0" err="1">
                <a:latin typeface="Daytona Condensed" panose="020B0506030503040204" pitchFamily="34" charset="0"/>
              </a:rPr>
              <a:t>entire</a:t>
            </a:r>
            <a:r>
              <a:rPr lang="nl-NL" sz="2000" dirty="0">
                <a:latin typeface="Daytona Condensed" panose="020B0506030503040204" pitchFamily="34" charset="0"/>
              </a:rPr>
              <a:t> image (e.g., dog vs. </a:t>
            </a:r>
            <a:r>
              <a:rPr lang="nl-NL" sz="2000" dirty="0" err="1">
                <a:latin typeface="Daytona Condensed" panose="020B0506030503040204" pitchFamily="34" charset="0"/>
              </a:rPr>
              <a:t>cat</a:t>
            </a:r>
            <a:r>
              <a:rPr lang="nl-NL" sz="2000" dirty="0">
                <a:latin typeface="Daytona Condensed" panose="020B0506030503040204" pitchFamily="34" charset="0"/>
              </a:rPr>
              <a:t>)</a:t>
            </a:r>
          </a:p>
          <a:p>
            <a:pPr marL="81000" indent="0">
              <a:buNone/>
            </a:pPr>
            <a:br>
              <a:rPr lang="nl-NL" sz="2000" dirty="0">
                <a:latin typeface="Daytona Condensed" panose="020B0506030503040204" pitchFamily="34" charset="0"/>
              </a:rPr>
            </a:br>
            <a:r>
              <a:rPr lang="nl-NL" sz="2000" b="1" dirty="0" err="1">
                <a:latin typeface="Daytona Condensed" panose="020B0506030503040204" pitchFamily="34" charset="0"/>
              </a:rPr>
              <a:t>Example</a:t>
            </a:r>
            <a:r>
              <a:rPr lang="nl-NL" sz="2000" b="1" dirty="0">
                <a:latin typeface="Daytona Condensed" panose="020B0506030503040204" pitchFamily="34" charset="0"/>
              </a:rPr>
              <a:t> </a:t>
            </a:r>
            <a:r>
              <a:rPr lang="nl-NL" sz="2000" b="1" dirty="0" err="1">
                <a:latin typeface="Daytona Condensed" panose="020B0506030503040204" pitchFamily="34" charset="0"/>
              </a:rPr>
              <a:t>Algorithms</a:t>
            </a:r>
            <a:r>
              <a:rPr lang="nl-NL" sz="2000" b="1" dirty="0">
                <a:latin typeface="Daytona Condensed" panose="020B0506030503040204" pitchFamily="34" charset="0"/>
              </a:rPr>
              <a:t>:</a:t>
            </a:r>
            <a:endParaRPr lang="nl-NL" sz="2000" dirty="0">
              <a:latin typeface="Daytona Condensed" panose="020B0506030503040204" pitchFamily="34" charset="0"/>
            </a:endParaRPr>
          </a:p>
          <a:p>
            <a:pPr marL="81000" indent="0">
              <a:buNone/>
            </a:pPr>
            <a:r>
              <a:rPr lang="nl-NL" sz="2000" b="1" dirty="0" err="1">
                <a:latin typeface="Daytona Condensed" panose="020B0506030503040204" pitchFamily="34" charset="0"/>
              </a:rPr>
              <a:t>Convolutional</a:t>
            </a:r>
            <a:r>
              <a:rPr lang="nl-NL" sz="2000" b="1" dirty="0">
                <a:latin typeface="Daytona Condensed" panose="020B0506030503040204" pitchFamily="34" charset="0"/>
              </a:rPr>
              <a:t> </a:t>
            </a:r>
            <a:r>
              <a:rPr lang="nl-NL" sz="2000" b="1" dirty="0" err="1">
                <a:latin typeface="Daytona Condensed" panose="020B0506030503040204" pitchFamily="34" charset="0"/>
              </a:rPr>
              <a:t>Neural</a:t>
            </a:r>
            <a:r>
              <a:rPr lang="nl-NL" sz="2000" b="1" dirty="0">
                <a:latin typeface="Daytona Condensed" panose="020B0506030503040204" pitchFamily="34" charset="0"/>
              </a:rPr>
              <a:t> Networks (</a:t>
            </a:r>
            <a:r>
              <a:rPr lang="nl-NL" sz="2000" b="1" dirty="0" err="1">
                <a:latin typeface="Daytona Condensed" panose="020B0506030503040204" pitchFamily="34" charset="0"/>
              </a:rPr>
              <a:t>CNNs</a:t>
            </a:r>
            <a:r>
              <a:rPr lang="nl-NL" sz="2000" b="1" dirty="0">
                <a:latin typeface="Daytona Condensed" panose="020B0506030503040204" pitchFamily="34" charset="0"/>
              </a:rPr>
              <a:t>)</a:t>
            </a:r>
            <a:r>
              <a:rPr lang="nl-NL" sz="2000" dirty="0">
                <a:latin typeface="Daytona Condensed" panose="020B0506030503040204" pitchFamily="34" charset="0"/>
              </a:rPr>
              <a:t> – </a:t>
            </a:r>
            <a:r>
              <a:rPr lang="nl-NL" sz="2000" dirty="0" err="1">
                <a:latin typeface="Daytona Condensed" panose="020B0506030503040204" pitchFamily="34" charset="0"/>
              </a:rPr>
              <a:t>LeNet</a:t>
            </a:r>
            <a:r>
              <a:rPr lang="nl-NL" sz="2000" dirty="0">
                <a:latin typeface="Daytona Condensed" panose="020B0506030503040204" pitchFamily="34" charset="0"/>
              </a:rPr>
              <a:t>, </a:t>
            </a:r>
            <a:r>
              <a:rPr lang="nl-NL" sz="2000" dirty="0" err="1">
                <a:latin typeface="Daytona Condensed" panose="020B0506030503040204" pitchFamily="34" charset="0"/>
              </a:rPr>
              <a:t>AlexNet</a:t>
            </a:r>
            <a:r>
              <a:rPr lang="nl-NL" sz="2000" dirty="0">
                <a:latin typeface="Daytona Condensed" panose="020B0506030503040204" pitchFamily="34" charset="0"/>
              </a:rPr>
              <a:t>, VGG, </a:t>
            </a:r>
            <a:r>
              <a:rPr lang="nl-NL" sz="2000" dirty="0" err="1">
                <a:latin typeface="Daytona Condensed" panose="020B0506030503040204" pitchFamily="34" charset="0"/>
              </a:rPr>
              <a:t>ResNet</a:t>
            </a:r>
            <a:endParaRPr lang="nl-NL" sz="2000" dirty="0">
              <a:latin typeface="Daytona Condensed" panose="020B0506030503040204" pitchFamily="34" charset="0"/>
            </a:endParaRPr>
          </a:p>
          <a:p>
            <a:pPr marL="81000" indent="0">
              <a:buNone/>
            </a:pPr>
            <a:r>
              <a:rPr lang="nl-NL" sz="2000" b="1" dirty="0" err="1">
                <a:latin typeface="Daytona Condensed" panose="020B0506030503040204" pitchFamily="34" charset="0"/>
              </a:rPr>
              <a:t>Vision</a:t>
            </a:r>
            <a:r>
              <a:rPr lang="nl-NL" sz="2000" b="1" dirty="0">
                <a:latin typeface="Daytona Condensed" panose="020B0506030503040204" pitchFamily="34" charset="0"/>
              </a:rPr>
              <a:t> </a:t>
            </a:r>
            <a:r>
              <a:rPr lang="nl-NL" sz="2000" b="1" dirty="0" err="1">
                <a:latin typeface="Daytona Condensed" panose="020B0506030503040204" pitchFamily="34" charset="0"/>
              </a:rPr>
              <a:t>Transformers</a:t>
            </a:r>
            <a:r>
              <a:rPr lang="nl-NL" sz="2000" b="1" dirty="0">
                <a:latin typeface="Daytona Condensed" panose="020B0506030503040204" pitchFamily="34" charset="0"/>
              </a:rPr>
              <a:t> (</a:t>
            </a:r>
            <a:r>
              <a:rPr lang="nl-NL" sz="2000" b="1" dirty="0" err="1">
                <a:latin typeface="Daytona Condensed" panose="020B0506030503040204" pitchFamily="34" charset="0"/>
              </a:rPr>
              <a:t>ViTs</a:t>
            </a:r>
            <a:r>
              <a:rPr lang="nl-NL" sz="2000" b="1" dirty="0">
                <a:latin typeface="Daytona Condensed" panose="020B0506030503040204" pitchFamily="34" charset="0"/>
              </a:rPr>
              <a:t>)</a:t>
            </a:r>
            <a:r>
              <a:rPr lang="nl-NL" sz="2000" dirty="0">
                <a:latin typeface="Daytona Condensed" panose="020B0506030503040204" pitchFamily="34" charset="0"/>
              </a:rPr>
              <a:t> – </a:t>
            </a:r>
            <a:r>
              <a:rPr lang="nl-NL" sz="2000" dirty="0" err="1">
                <a:latin typeface="Daytona Condensed" panose="020B0506030503040204" pitchFamily="34" charset="0"/>
              </a:rPr>
              <a:t>ViT</a:t>
            </a:r>
            <a:r>
              <a:rPr lang="nl-NL" sz="2000" dirty="0">
                <a:latin typeface="Daytona Condensed" panose="020B0506030503040204" pitchFamily="34" charset="0"/>
              </a:rPr>
              <a:t>, </a:t>
            </a:r>
            <a:r>
              <a:rPr lang="nl-NL" sz="2000" dirty="0" err="1">
                <a:latin typeface="Daytona Condensed" panose="020B0506030503040204" pitchFamily="34" charset="0"/>
              </a:rPr>
              <a:t>Swin</a:t>
            </a:r>
            <a:r>
              <a:rPr lang="nl-NL" sz="2000" dirty="0">
                <a:latin typeface="Daytona Condensed" panose="020B0506030503040204" pitchFamily="34" charset="0"/>
              </a:rPr>
              <a:t> </a:t>
            </a:r>
            <a:r>
              <a:rPr lang="nl-NL" sz="2000" dirty="0" err="1">
                <a:latin typeface="Daytona Condensed" panose="020B0506030503040204" pitchFamily="34" charset="0"/>
              </a:rPr>
              <a:t>Transformer</a:t>
            </a:r>
            <a:endParaRPr lang="nl-NL" sz="2000" dirty="0">
              <a:latin typeface="Daytona Condensed" panose="020B0506030503040204" pitchFamily="34" charset="0"/>
            </a:endParaRPr>
          </a:p>
          <a:p>
            <a:pPr marL="81000" indent="0">
              <a:buNone/>
            </a:pPr>
            <a:r>
              <a:rPr lang="nl-NL" sz="2000" b="1" dirty="0" err="1">
                <a:latin typeface="Daytona Condensed" panose="020B0506030503040204" pitchFamily="34" charset="0"/>
              </a:rPr>
              <a:t>Hybrid</a:t>
            </a:r>
            <a:r>
              <a:rPr lang="nl-NL" sz="2000" b="1" dirty="0">
                <a:latin typeface="Daytona Condensed" panose="020B0506030503040204" pitchFamily="34" charset="0"/>
              </a:rPr>
              <a:t> </a:t>
            </a:r>
            <a:r>
              <a:rPr lang="nl-NL" sz="2000" b="1" dirty="0" err="1">
                <a:latin typeface="Daytona Condensed" panose="020B0506030503040204" pitchFamily="34" charset="0"/>
              </a:rPr>
              <a:t>Models</a:t>
            </a:r>
            <a:r>
              <a:rPr lang="nl-NL" sz="2000" dirty="0">
                <a:latin typeface="Daytona Condensed" panose="020B0506030503040204" pitchFamily="34" charset="0"/>
              </a:rPr>
              <a:t> – </a:t>
            </a:r>
            <a:r>
              <a:rPr lang="nl-NL" sz="2000" dirty="0" err="1">
                <a:latin typeface="Daytona Condensed" panose="020B0506030503040204" pitchFamily="34" charset="0"/>
              </a:rPr>
              <a:t>ConvNeXt</a:t>
            </a:r>
            <a:r>
              <a:rPr lang="nl-NL" sz="2000" dirty="0">
                <a:latin typeface="Daytona Condensed" panose="020B0506030503040204" pitchFamily="34" charset="0"/>
              </a:rPr>
              <a:t> (CNN + </a:t>
            </a:r>
            <a:r>
              <a:rPr lang="nl-NL" sz="2000" dirty="0" err="1">
                <a:latin typeface="Daytona Condensed" panose="020B0506030503040204" pitchFamily="34" charset="0"/>
              </a:rPr>
              <a:t>Transformer</a:t>
            </a:r>
            <a:r>
              <a:rPr lang="nl-NL" sz="2000" dirty="0">
                <a:latin typeface="Daytona Condensed" panose="020B0506030503040204" pitchFamily="34" charset="0"/>
              </a:rPr>
              <a:t>)</a:t>
            </a:r>
          </a:p>
          <a:p>
            <a:pPr marL="81000" indent="0">
              <a:buNone/>
            </a:pPr>
            <a:r>
              <a:rPr lang="nl-NL" sz="2000" b="1" dirty="0" err="1">
                <a:latin typeface="Daytona Condensed" panose="020B0506030503040204" pitchFamily="34" charset="0"/>
              </a:rPr>
              <a:t>Pretrained</a:t>
            </a:r>
            <a:r>
              <a:rPr lang="nl-NL" sz="2000" b="1" dirty="0">
                <a:latin typeface="Daytona Condensed" panose="020B0506030503040204" pitchFamily="34" charset="0"/>
              </a:rPr>
              <a:t> </a:t>
            </a:r>
            <a:r>
              <a:rPr lang="nl-NL" sz="2000" b="1" dirty="0" err="1">
                <a:latin typeface="Daytona Condensed" panose="020B0506030503040204" pitchFamily="34" charset="0"/>
              </a:rPr>
              <a:t>Models</a:t>
            </a:r>
            <a:r>
              <a:rPr lang="nl-NL" sz="2000" b="1" dirty="0">
                <a:latin typeface="Daytona Condensed" panose="020B0506030503040204" pitchFamily="34" charset="0"/>
              </a:rPr>
              <a:t> (Transfer Learning)</a:t>
            </a:r>
            <a:r>
              <a:rPr lang="nl-NL" sz="2000" dirty="0">
                <a:latin typeface="Daytona Condensed" panose="020B0506030503040204" pitchFamily="34" charset="0"/>
              </a:rPr>
              <a:t> – </a:t>
            </a:r>
            <a:r>
              <a:rPr lang="nl-NL" sz="2000" dirty="0" err="1">
                <a:latin typeface="Daytona Condensed" panose="020B0506030503040204" pitchFamily="34" charset="0"/>
              </a:rPr>
              <a:t>ResNet</a:t>
            </a:r>
            <a:r>
              <a:rPr lang="nl-NL" sz="2000" dirty="0">
                <a:latin typeface="Daytona Condensed" panose="020B0506030503040204" pitchFamily="34" charset="0"/>
              </a:rPr>
              <a:t>, </a:t>
            </a:r>
            <a:r>
              <a:rPr lang="nl-NL" sz="2000" dirty="0" err="1">
                <a:latin typeface="Daytona Condensed" panose="020B0506030503040204" pitchFamily="34" charset="0"/>
              </a:rPr>
              <a:t>EfficientNet</a:t>
            </a:r>
            <a:r>
              <a:rPr lang="nl-NL" sz="2000" dirty="0">
                <a:latin typeface="Daytona Condensed" panose="020B0506030503040204" pitchFamily="34" charset="0"/>
              </a:rPr>
              <a:t>, </a:t>
            </a:r>
            <a:r>
              <a:rPr lang="nl-NL" sz="2000" dirty="0" err="1">
                <a:latin typeface="Daytona Condensed" panose="020B0506030503040204" pitchFamily="34" charset="0"/>
              </a:rPr>
              <a:t>MobileNet</a:t>
            </a:r>
            <a:endParaRPr lang="nl-NL" sz="2000" dirty="0">
              <a:latin typeface="Daytona Condensed" panose="020B0506030503040204" pitchFamily="34" charset="0"/>
            </a:endParaRPr>
          </a:p>
          <a:p>
            <a:pPr marL="81000" indent="0">
              <a:buNone/>
            </a:pPr>
            <a:endParaRPr lang="nl-NL" b="1" dirty="0">
              <a:latin typeface="Daytona Condensed" panose="020B0506030503040204" pitchFamily="34" charset="0"/>
            </a:endParaRPr>
          </a:p>
          <a:p>
            <a:pPr marL="81000" indent="0">
              <a:buNone/>
            </a:pPr>
            <a:r>
              <a:rPr lang="nl-NL" sz="2400" b="1" dirty="0" err="1">
                <a:latin typeface="Daytona Condensed" panose="020B0506030503040204" pitchFamily="34" charset="0"/>
              </a:rPr>
              <a:t>Example</a:t>
            </a:r>
            <a:r>
              <a:rPr lang="nl-NL" sz="2400" b="1" dirty="0">
                <a:latin typeface="Daytona Condensed" panose="020B0506030503040204" pitchFamily="34" charset="0"/>
              </a:rPr>
              <a:t> </a:t>
            </a:r>
            <a:r>
              <a:rPr lang="nl-NL" sz="2400" b="1" dirty="0" err="1">
                <a:latin typeface="Daytona Condensed" panose="020B0506030503040204" pitchFamily="34" charset="0"/>
              </a:rPr>
              <a:t>Use</a:t>
            </a:r>
            <a:r>
              <a:rPr lang="nl-NL" sz="2400" b="1" dirty="0">
                <a:latin typeface="Daytona Condensed" panose="020B0506030503040204" pitchFamily="34" charset="0"/>
              </a:rPr>
              <a:t> Case:</a:t>
            </a:r>
            <a:r>
              <a:rPr lang="nl-NL" sz="2400" dirty="0">
                <a:latin typeface="Daytona Condensed" panose="020B0506030503040204" pitchFamily="34" charset="0"/>
              </a:rPr>
              <a:t> </a:t>
            </a:r>
            <a:r>
              <a:rPr lang="nl-NL" sz="2400" dirty="0" err="1">
                <a:latin typeface="Daytona Condensed" panose="020B0506030503040204" pitchFamily="34" charset="0"/>
              </a:rPr>
              <a:t>Classifying</a:t>
            </a:r>
            <a:r>
              <a:rPr lang="nl-NL" sz="2400" dirty="0">
                <a:latin typeface="Daytona Condensed" panose="020B0506030503040204" pitchFamily="34" charset="0"/>
              </a:rPr>
              <a:t> X-</a:t>
            </a:r>
            <a:r>
              <a:rPr lang="nl-NL" sz="2400" dirty="0" err="1">
                <a:latin typeface="Daytona Condensed" panose="020B0506030503040204" pitchFamily="34" charset="0"/>
              </a:rPr>
              <a:t>ray</a:t>
            </a:r>
            <a:r>
              <a:rPr lang="nl-NL" sz="2400" dirty="0">
                <a:latin typeface="Daytona Condensed" panose="020B0506030503040204" pitchFamily="34" charset="0"/>
              </a:rPr>
              <a:t> images as "</a:t>
            </a:r>
            <a:r>
              <a:rPr lang="nl-NL" sz="2400" dirty="0" err="1">
                <a:latin typeface="Daytona Condensed" panose="020B0506030503040204" pitchFamily="34" charset="0"/>
              </a:rPr>
              <a:t>Normal</a:t>
            </a:r>
            <a:r>
              <a:rPr lang="nl-NL" sz="2400" dirty="0">
                <a:latin typeface="Daytona Condensed" panose="020B0506030503040204" pitchFamily="34" charset="0"/>
              </a:rPr>
              <a:t>" or "</a:t>
            </a:r>
            <a:r>
              <a:rPr lang="nl-NL" sz="2400" dirty="0" err="1">
                <a:latin typeface="Daytona Condensed" panose="020B0506030503040204" pitchFamily="34" charset="0"/>
              </a:rPr>
              <a:t>Pneumonia</a:t>
            </a:r>
            <a:r>
              <a:rPr lang="nl-NL" sz="2400" dirty="0">
                <a:latin typeface="Daytona Condensed" panose="020B0506030503040204" pitchFamily="34" charset="0"/>
              </a:rPr>
              <a:t>."</a:t>
            </a:r>
          </a:p>
          <a:p>
            <a:endParaRPr lang="nl-NL" dirty="0"/>
          </a:p>
        </p:txBody>
      </p:sp>
    </p:spTree>
    <p:extLst>
      <p:ext uri="{BB962C8B-B14F-4D97-AF65-F5344CB8AC3E}">
        <p14:creationId xmlns:p14="http://schemas.microsoft.com/office/powerpoint/2010/main" val="4147281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4287E-FFE5-84EF-CCA5-7EA42D946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0E582-1AD8-B8BE-54DC-CD8679B59782}"/>
              </a:ext>
            </a:extLst>
          </p:cNvPr>
          <p:cNvSpPr>
            <a:spLocks noGrp="1"/>
          </p:cNvSpPr>
          <p:nvPr>
            <p:ph type="title"/>
          </p:nvPr>
        </p:nvSpPr>
        <p:spPr>
          <a:xfrm>
            <a:off x="656389" y="980732"/>
            <a:ext cx="6840220" cy="673508"/>
          </a:xfrm>
        </p:spPr>
        <p:txBody>
          <a:bodyPr anchor="ctr">
            <a:normAutofit fontScale="90000"/>
          </a:bodyPr>
          <a:lstStyle/>
          <a:p>
            <a:r>
              <a:rPr lang="en-US" sz="3600" dirty="0">
                <a:solidFill>
                  <a:schemeClr val="tx2"/>
                </a:solidFill>
                <a:latin typeface="Daytona Condensed" panose="020B0506030503040204" pitchFamily="34" charset="0"/>
              </a:rPr>
              <a:t>Object Detection (Bounding Box Prediction</a:t>
            </a:r>
            <a:r>
              <a:rPr lang="en-US" sz="2700" dirty="0">
                <a:solidFill>
                  <a:schemeClr val="tx2"/>
                </a:solidFill>
                <a:latin typeface="Daytona Condensed" panose="020B0506030503040204" pitchFamily="34" charset="0"/>
              </a:rPr>
              <a:t>)</a:t>
            </a:r>
            <a:br>
              <a:rPr lang="en-US" sz="1950" dirty="0"/>
            </a:br>
            <a:br>
              <a:rPr lang="nl-NL" sz="1950" dirty="0"/>
            </a:br>
            <a:endParaRPr lang="nl-NL" sz="1950" dirty="0"/>
          </a:p>
        </p:txBody>
      </p:sp>
      <p:sp>
        <p:nvSpPr>
          <p:cNvPr id="3" name="Content Placeholder 2">
            <a:extLst>
              <a:ext uri="{FF2B5EF4-FFF2-40B4-BE49-F238E27FC236}">
                <a16:creationId xmlns:a16="http://schemas.microsoft.com/office/drawing/2014/main" id="{1604BA97-FC49-AC88-2FA4-C940AB662BC4}"/>
              </a:ext>
            </a:extLst>
          </p:cNvPr>
          <p:cNvSpPr>
            <a:spLocks noGrp="1"/>
          </p:cNvSpPr>
          <p:nvPr>
            <p:ph idx="1"/>
          </p:nvPr>
        </p:nvSpPr>
        <p:spPr>
          <a:xfrm>
            <a:off x="656389" y="2127405"/>
            <a:ext cx="5049501" cy="3662525"/>
          </a:xfrm>
        </p:spPr>
        <p:txBody>
          <a:bodyPr>
            <a:normAutofit fontScale="92500" lnSpcReduction="20000"/>
          </a:bodyPr>
          <a:lstStyle/>
          <a:p>
            <a:pPr marL="81000" indent="0">
              <a:buNone/>
            </a:pPr>
            <a:r>
              <a:rPr lang="en-US" sz="2200" b="1" dirty="0">
                <a:latin typeface="Daytona Condensed" panose="020B0506030503040204" pitchFamily="34" charset="0"/>
              </a:rPr>
              <a:t>Task:</a:t>
            </a:r>
            <a:r>
              <a:rPr lang="en-US" sz="2200" dirty="0">
                <a:latin typeface="Daytona Condensed" panose="020B0506030503040204" pitchFamily="34" charset="0"/>
              </a:rPr>
              <a:t> Detects objects within an image and localizes them with bounding boxes.</a:t>
            </a:r>
            <a:br>
              <a:rPr lang="en-US" sz="2200" dirty="0">
                <a:latin typeface="Daytona Condensed" panose="020B0506030503040204" pitchFamily="34" charset="0"/>
              </a:rPr>
            </a:br>
            <a:endParaRPr lang="en-US" sz="2200" dirty="0">
              <a:latin typeface="Daytona Condensed" panose="020B0506030503040204" pitchFamily="34" charset="0"/>
            </a:endParaRPr>
          </a:p>
          <a:p>
            <a:pPr marL="81000" indent="0">
              <a:buNone/>
            </a:pPr>
            <a:r>
              <a:rPr lang="en-US" sz="2200" b="1" dirty="0">
                <a:latin typeface="Daytona Condensed" panose="020B0506030503040204" pitchFamily="34" charset="0"/>
              </a:rPr>
              <a:t>Example Algorithms:</a:t>
            </a:r>
            <a:endParaRPr lang="en-US" sz="2200" dirty="0">
              <a:latin typeface="Daytona Condensed" panose="020B0506030503040204" pitchFamily="34" charset="0"/>
            </a:endParaRPr>
          </a:p>
          <a:p>
            <a:pPr marL="81000" indent="0">
              <a:buNone/>
            </a:pPr>
            <a:r>
              <a:rPr lang="en-US" sz="2200" b="1" dirty="0">
                <a:latin typeface="Daytona Condensed" panose="020B0506030503040204" pitchFamily="34" charset="0"/>
              </a:rPr>
              <a:t>Single-Stage Detectors (Fast, Less Accurate)</a:t>
            </a:r>
            <a:endParaRPr lang="en-US" sz="2200" dirty="0">
              <a:latin typeface="Daytona Condensed" panose="020B0506030503040204" pitchFamily="34" charset="0"/>
            </a:endParaRPr>
          </a:p>
          <a:p>
            <a:pPr marL="342900" lvl="1" indent="0">
              <a:buNone/>
            </a:pPr>
            <a:r>
              <a:rPr lang="en-US" sz="2200" dirty="0">
                <a:latin typeface="Daytona Condensed" panose="020B0506030503040204" pitchFamily="34" charset="0"/>
              </a:rPr>
              <a:t>YOLO (You Only Look Once) – YOLOv5, YOLOv8</a:t>
            </a:r>
          </a:p>
          <a:p>
            <a:pPr marL="342900" lvl="1" indent="0">
              <a:buNone/>
            </a:pPr>
            <a:r>
              <a:rPr lang="en-US" sz="2200" dirty="0">
                <a:latin typeface="Daytona Condensed" panose="020B0506030503040204" pitchFamily="34" charset="0"/>
              </a:rPr>
              <a:t>SSD (Single Shot </a:t>
            </a:r>
            <a:r>
              <a:rPr lang="en-US" sz="2200" dirty="0" err="1">
                <a:latin typeface="Daytona Condensed" panose="020B0506030503040204" pitchFamily="34" charset="0"/>
              </a:rPr>
              <a:t>MultiBox</a:t>
            </a:r>
            <a:r>
              <a:rPr lang="en-US" sz="2200" dirty="0">
                <a:latin typeface="Daytona Condensed" panose="020B0506030503040204" pitchFamily="34" charset="0"/>
              </a:rPr>
              <a:t> Detector)</a:t>
            </a:r>
          </a:p>
          <a:p>
            <a:pPr marL="81000" indent="0">
              <a:buNone/>
            </a:pPr>
            <a:r>
              <a:rPr lang="en-US" sz="2200" b="1" dirty="0">
                <a:latin typeface="Daytona Condensed" panose="020B0506030503040204" pitchFamily="34" charset="0"/>
              </a:rPr>
              <a:t>Two-Stage Detectors (More Accurate, Slower)</a:t>
            </a:r>
            <a:endParaRPr lang="en-US" sz="2200" dirty="0">
              <a:latin typeface="Daytona Condensed" panose="020B0506030503040204" pitchFamily="34" charset="0"/>
            </a:endParaRPr>
          </a:p>
          <a:p>
            <a:pPr marL="342900" lvl="1" indent="0">
              <a:buNone/>
            </a:pPr>
            <a:r>
              <a:rPr lang="en-US" sz="2200" dirty="0">
                <a:latin typeface="Daytona Condensed" panose="020B0506030503040204" pitchFamily="34" charset="0"/>
              </a:rPr>
              <a:t>Faster R-CNN</a:t>
            </a:r>
          </a:p>
          <a:p>
            <a:pPr marL="342900" lvl="1" indent="0">
              <a:buNone/>
            </a:pPr>
            <a:r>
              <a:rPr lang="en-US" sz="2200" dirty="0">
                <a:latin typeface="Daytona Condensed" panose="020B0506030503040204" pitchFamily="34" charset="0"/>
              </a:rPr>
              <a:t>Mask R-CNN (if segmentation is also needed)</a:t>
            </a:r>
          </a:p>
          <a:p>
            <a:pPr marL="342900" lvl="1" indent="0">
              <a:buNone/>
            </a:pPr>
            <a:endParaRPr lang="en-US" sz="2200" dirty="0">
              <a:latin typeface="Daytona Condensed" panose="020B0506030503040204" pitchFamily="34" charset="0"/>
            </a:endParaRPr>
          </a:p>
          <a:p>
            <a:pPr marL="81000" indent="0">
              <a:buNone/>
            </a:pPr>
            <a:r>
              <a:rPr lang="en-US" sz="2200" dirty="0">
                <a:latin typeface="Daytona Condensed" panose="020B0506030503040204" pitchFamily="34" charset="0"/>
              </a:rPr>
              <a:t> </a:t>
            </a:r>
            <a:r>
              <a:rPr lang="en-US" sz="2200" b="1" dirty="0">
                <a:latin typeface="Daytona Condensed" panose="020B0506030503040204" pitchFamily="34" charset="0"/>
              </a:rPr>
              <a:t>Example Use Case:</a:t>
            </a:r>
            <a:r>
              <a:rPr lang="en-US" sz="2200" dirty="0">
                <a:latin typeface="Daytona Condensed" panose="020B0506030503040204" pitchFamily="34" charset="0"/>
              </a:rPr>
              <a:t> Detecting cars and pedestrians in autonomous driving.</a:t>
            </a:r>
          </a:p>
          <a:p>
            <a:endParaRPr lang="nl-NL" sz="1100" dirty="0"/>
          </a:p>
        </p:txBody>
      </p:sp>
      <p:pic>
        <p:nvPicPr>
          <p:cNvPr id="1026" name="Picture 2" descr="Object Detection using Deep Learning for advanced users (Part-1) –  CV-Tricks.com">
            <a:extLst>
              <a:ext uri="{FF2B5EF4-FFF2-40B4-BE49-F238E27FC236}">
                <a16:creationId xmlns:a16="http://schemas.microsoft.com/office/drawing/2014/main" id="{B1E51796-0CD3-D5EA-BAC4-18D971420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467" r="18705" b="-1"/>
          <a:stretch/>
        </p:blipFill>
        <p:spPr bwMode="auto">
          <a:xfrm>
            <a:off x="5910821" y="2553685"/>
            <a:ext cx="3171575" cy="2339910"/>
          </a:xfrm>
          <a:prstGeom prst="rect">
            <a:avLst/>
          </a:prstGeom>
          <a:solidFill>
            <a:srgbClr val="FFFFFF"/>
          </a:solidFill>
        </p:spPr>
      </p:pic>
    </p:spTree>
    <p:extLst>
      <p:ext uri="{BB962C8B-B14F-4D97-AF65-F5344CB8AC3E}">
        <p14:creationId xmlns:p14="http://schemas.microsoft.com/office/powerpoint/2010/main" val="123757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624D-89B1-394E-8237-2EA881130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A6C3-C2FB-FF49-6BAC-AD67F39BB0EF}"/>
              </a:ext>
            </a:extLst>
          </p:cNvPr>
          <p:cNvSpPr>
            <a:spLocks noGrp="1"/>
          </p:cNvSpPr>
          <p:nvPr>
            <p:ph type="title"/>
          </p:nvPr>
        </p:nvSpPr>
        <p:spPr>
          <a:xfrm>
            <a:off x="693964" y="912381"/>
            <a:ext cx="6841673" cy="673508"/>
          </a:xfrm>
        </p:spPr>
        <p:txBody>
          <a:bodyPr anchor="ctr">
            <a:noAutofit/>
          </a:bodyPr>
          <a:lstStyle/>
          <a:p>
            <a:r>
              <a:rPr lang="en-US" sz="2800" dirty="0">
                <a:solidFill>
                  <a:schemeClr val="tx2"/>
                </a:solidFill>
                <a:latin typeface="Daytona Condensed" panose="020B0506030503040204" pitchFamily="34" charset="0"/>
              </a:rPr>
              <a:t>Image Segmentation (Pixel-Level Classification)</a:t>
            </a:r>
            <a:br>
              <a:rPr lang="en-US" sz="2000" dirty="0"/>
            </a:br>
            <a:br>
              <a:rPr lang="nl-NL" sz="2000" dirty="0"/>
            </a:br>
            <a:endParaRPr lang="nl-NL" sz="2000" dirty="0"/>
          </a:p>
        </p:txBody>
      </p:sp>
      <p:sp>
        <p:nvSpPr>
          <p:cNvPr id="3" name="Content Placeholder 2">
            <a:extLst>
              <a:ext uri="{FF2B5EF4-FFF2-40B4-BE49-F238E27FC236}">
                <a16:creationId xmlns:a16="http://schemas.microsoft.com/office/drawing/2014/main" id="{01F9DE31-970A-D2EC-8DB0-C982BC2891D0}"/>
              </a:ext>
            </a:extLst>
          </p:cNvPr>
          <p:cNvSpPr>
            <a:spLocks noGrp="1"/>
          </p:cNvSpPr>
          <p:nvPr>
            <p:ph idx="1"/>
          </p:nvPr>
        </p:nvSpPr>
        <p:spPr>
          <a:xfrm>
            <a:off x="693964" y="1832765"/>
            <a:ext cx="7789636" cy="4395315"/>
          </a:xfrm>
        </p:spPr>
        <p:txBody>
          <a:bodyPr>
            <a:normAutofit fontScale="32500" lnSpcReduction="20000"/>
          </a:bodyPr>
          <a:lstStyle/>
          <a:p>
            <a:pPr marL="81000" indent="0">
              <a:buNone/>
            </a:pPr>
            <a:r>
              <a:rPr lang="nl-NL" sz="5600" b="1" dirty="0" err="1">
                <a:latin typeface="Daytona Condensed" panose="020B0506030503040204" pitchFamily="34" charset="0"/>
              </a:rPr>
              <a:t>Task</a:t>
            </a:r>
            <a:r>
              <a:rPr lang="nl-NL" sz="5600" b="1" dirty="0">
                <a:latin typeface="Daytona Condensed" panose="020B0506030503040204" pitchFamily="34" charset="0"/>
              </a:rPr>
              <a:t>:</a:t>
            </a:r>
            <a:r>
              <a:rPr lang="nl-NL" sz="5600" dirty="0">
                <a:latin typeface="Daytona Condensed" panose="020B0506030503040204" pitchFamily="34" charset="0"/>
              </a:rPr>
              <a:t> </a:t>
            </a:r>
            <a:r>
              <a:rPr lang="nl-NL" sz="5600" dirty="0" err="1">
                <a:latin typeface="Daytona Condensed" panose="020B0506030503040204" pitchFamily="34" charset="0"/>
              </a:rPr>
              <a:t>Assigns</a:t>
            </a:r>
            <a:r>
              <a:rPr lang="nl-NL" sz="5600" dirty="0">
                <a:latin typeface="Daytona Condensed" panose="020B0506030503040204" pitchFamily="34" charset="0"/>
              </a:rPr>
              <a:t> a class label </a:t>
            </a:r>
            <a:r>
              <a:rPr lang="nl-NL" sz="5600" dirty="0" err="1">
                <a:latin typeface="Daytona Condensed" panose="020B0506030503040204" pitchFamily="34" charset="0"/>
              </a:rPr>
              <a:t>to</a:t>
            </a:r>
            <a:r>
              <a:rPr lang="nl-NL" sz="5600" dirty="0">
                <a:latin typeface="Daytona Condensed" panose="020B0506030503040204" pitchFamily="34" charset="0"/>
              </a:rPr>
              <a:t> </a:t>
            </a:r>
            <a:r>
              <a:rPr lang="nl-NL" sz="5600" dirty="0" err="1">
                <a:latin typeface="Daytona Condensed" panose="020B0506030503040204" pitchFamily="34" charset="0"/>
              </a:rPr>
              <a:t>each</a:t>
            </a:r>
            <a:r>
              <a:rPr lang="nl-NL" sz="5600" dirty="0">
                <a:latin typeface="Daytona Condensed" panose="020B0506030503040204" pitchFamily="34" charset="0"/>
              </a:rPr>
              <a:t> pixel in </a:t>
            </a:r>
            <a:r>
              <a:rPr lang="nl-NL" sz="5600" dirty="0" err="1">
                <a:latin typeface="Daytona Condensed" panose="020B0506030503040204" pitchFamily="34" charset="0"/>
              </a:rPr>
              <a:t>an</a:t>
            </a:r>
            <a:r>
              <a:rPr lang="nl-NL" sz="5600" dirty="0">
                <a:latin typeface="Daytona Condensed" panose="020B0506030503040204" pitchFamily="34" charset="0"/>
              </a:rPr>
              <a:t> image.</a:t>
            </a:r>
            <a:br>
              <a:rPr lang="nl-NL" sz="5600" dirty="0">
                <a:latin typeface="Daytona Condensed" panose="020B0506030503040204" pitchFamily="34" charset="0"/>
              </a:rPr>
            </a:br>
            <a:endParaRPr lang="nl-NL" sz="5600" dirty="0">
              <a:latin typeface="Daytona Condensed" panose="020B0506030503040204" pitchFamily="34" charset="0"/>
            </a:endParaRPr>
          </a:p>
          <a:p>
            <a:pPr marL="81000" indent="0">
              <a:buNone/>
            </a:pPr>
            <a:r>
              <a:rPr lang="nl-NL" sz="5600" b="1" dirty="0">
                <a:latin typeface="Daytona Condensed" panose="020B0506030503040204" pitchFamily="34" charset="0"/>
              </a:rPr>
              <a:t>Types:</a:t>
            </a:r>
            <a:endParaRPr lang="nl-NL" sz="5600" dirty="0">
              <a:latin typeface="Daytona Condensed" panose="020B0506030503040204" pitchFamily="34" charset="0"/>
            </a:endParaRPr>
          </a:p>
          <a:p>
            <a:pPr marL="81000" indent="0">
              <a:buNone/>
            </a:pPr>
            <a:r>
              <a:rPr lang="nl-NL" sz="5600" b="1" dirty="0" err="1">
                <a:latin typeface="Daytona Condensed" panose="020B0506030503040204" pitchFamily="34" charset="0"/>
              </a:rPr>
              <a:t>Semantic</a:t>
            </a:r>
            <a:r>
              <a:rPr lang="nl-NL" sz="5600" b="1" dirty="0">
                <a:latin typeface="Daytona Condensed" panose="020B0506030503040204" pitchFamily="34" charset="0"/>
              </a:rPr>
              <a:t> </a:t>
            </a:r>
            <a:r>
              <a:rPr lang="nl-NL" sz="5600" b="1" dirty="0" err="1">
                <a:latin typeface="Daytona Condensed" panose="020B0506030503040204" pitchFamily="34" charset="0"/>
              </a:rPr>
              <a:t>Segmentation</a:t>
            </a:r>
            <a:r>
              <a:rPr lang="nl-NL" sz="5600" dirty="0">
                <a:latin typeface="Daytona Condensed" panose="020B0506030503040204" pitchFamily="34" charset="0"/>
              </a:rPr>
              <a:t> – </a:t>
            </a:r>
            <a:r>
              <a:rPr lang="nl-NL" sz="5600" dirty="0" err="1">
                <a:latin typeface="Daytona Condensed" panose="020B0506030503040204" pitchFamily="34" charset="0"/>
              </a:rPr>
              <a:t>Classifies</a:t>
            </a:r>
            <a:r>
              <a:rPr lang="nl-NL" sz="5600" dirty="0">
                <a:latin typeface="Daytona Condensed" panose="020B0506030503040204" pitchFamily="34" charset="0"/>
              </a:rPr>
              <a:t> </a:t>
            </a:r>
            <a:r>
              <a:rPr lang="nl-NL" sz="5600" dirty="0" err="1">
                <a:latin typeface="Daytona Condensed" panose="020B0506030503040204" pitchFamily="34" charset="0"/>
              </a:rPr>
              <a:t>every</a:t>
            </a:r>
            <a:r>
              <a:rPr lang="nl-NL" sz="5600" dirty="0">
                <a:latin typeface="Daytona Condensed" panose="020B0506030503040204" pitchFamily="34" charset="0"/>
              </a:rPr>
              <a:t> pixel but </a:t>
            </a:r>
            <a:r>
              <a:rPr lang="nl-NL" sz="5600" dirty="0" err="1">
                <a:latin typeface="Daytona Condensed" panose="020B0506030503040204" pitchFamily="34" charset="0"/>
              </a:rPr>
              <a:t>doesn’t</a:t>
            </a:r>
            <a:r>
              <a:rPr lang="nl-NL" sz="5600" dirty="0">
                <a:latin typeface="Daytona Condensed" panose="020B0506030503040204" pitchFamily="34" charset="0"/>
              </a:rPr>
              <a:t> </a:t>
            </a:r>
            <a:r>
              <a:rPr lang="nl-NL" sz="5600" dirty="0" err="1">
                <a:latin typeface="Daytona Condensed" panose="020B0506030503040204" pitchFamily="34" charset="0"/>
              </a:rPr>
              <a:t>differentiate</a:t>
            </a:r>
            <a:r>
              <a:rPr lang="nl-NL" sz="5600" dirty="0">
                <a:latin typeface="Daytona Condensed" panose="020B0506030503040204" pitchFamily="34" charset="0"/>
              </a:rPr>
              <a:t> </a:t>
            </a:r>
            <a:r>
              <a:rPr lang="nl-NL" sz="5600" dirty="0" err="1">
                <a:latin typeface="Daytona Condensed" panose="020B0506030503040204" pitchFamily="34" charset="0"/>
              </a:rPr>
              <a:t>objects</a:t>
            </a:r>
            <a:r>
              <a:rPr lang="nl-NL" sz="5600" dirty="0">
                <a:latin typeface="Daytona Condensed" panose="020B0506030503040204" pitchFamily="34" charset="0"/>
              </a:rPr>
              <a:t> of </a:t>
            </a:r>
            <a:r>
              <a:rPr lang="nl-NL" sz="5600" dirty="0" err="1">
                <a:latin typeface="Daytona Condensed" panose="020B0506030503040204" pitchFamily="34" charset="0"/>
              </a:rPr>
              <a:t>the</a:t>
            </a:r>
            <a:r>
              <a:rPr lang="nl-NL" sz="5600" dirty="0">
                <a:latin typeface="Daytona Condensed" panose="020B0506030503040204" pitchFamily="34" charset="0"/>
              </a:rPr>
              <a:t> </a:t>
            </a:r>
            <a:r>
              <a:rPr lang="nl-NL" sz="5600" dirty="0" err="1">
                <a:latin typeface="Daytona Condensed" panose="020B0506030503040204" pitchFamily="34" charset="0"/>
              </a:rPr>
              <a:t>same</a:t>
            </a:r>
            <a:r>
              <a:rPr lang="nl-NL" sz="5600" dirty="0">
                <a:latin typeface="Daytona Condensed" panose="020B0506030503040204" pitchFamily="34" charset="0"/>
              </a:rPr>
              <a:t> type.</a:t>
            </a:r>
          </a:p>
          <a:p>
            <a:pPr marL="81000" indent="0">
              <a:buNone/>
            </a:pPr>
            <a:r>
              <a:rPr lang="nl-NL" sz="5600" b="1" dirty="0" err="1">
                <a:latin typeface="Daytona Condensed" panose="020B0506030503040204" pitchFamily="34" charset="0"/>
              </a:rPr>
              <a:t>Instance</a:t>
            </a:r>
            <a:r>
              <a:rPr lang="nl-NL" sz="5600" b="1" dirty="0">
                <a:latin typeface="Daytona Condensed" panose="020B0506030503040204" pitchFamily="34" charset="0"/>
              </a:rPr>
              <a:t> </a:t>
            </a:r>
            <a:r>
              <a:rPr lang="nl-NL" sz="5600" b="1" dirty="0" err="1">
                <a:latin typeface="Daytona Condensed" panose="020B0506030503040204" pitchFamily="34" charset="0"/>
              </a:rPr>
              <a:t>Segmentation</a:t>
            </a:r>
            <a:r>
              <a:rPr lang="nl-NL" sz="5600" dirty="0">
                <a:latin typeface="Daytona Condensed" panose="020B0506030503040204" pitchFamily="34" charset="0"/>
              </a:rPr>
              <a:t> – </a:t>
            </a:r>
            <a:r>
              <a:rPr lang="nl-NL" sz="5600" dirty="0" err="1">
                <a:latin typeface="Daytona Condensed" panose="020B0506030503040204" pitchFamily="34" charset="0"/>
              </a:rPr>
              <a:t>Separates</a:t>
            </a:r>
            <a:r>
              <a:rPr lang="nl-NL" sz="5600" dirty="0">
                <a:latin typeface="Daytona Condensed" panose="020B0506030503040204" pitchFamily="34" charset="0"/>
              </a:rPr>
              <a:t> different </a:t>
            </a:r>
            <a:r>
              <a:rPr lang="nl-NL" sz="5600" dirty="0" err="1">
                <a:latin typeface="Daytona Condensed" panose="020B0506030503040204" pitchFamily="34" charset="0"/>
              </a:rPr>
              <a:t>objects</a:t>
            </a:r>
            <a:r>
              <a:rPr lang="nl-NL" sz="5600" dirty="0">
                <a:latin typeface="Daytona Condensed" panose="020B0506030503040204" pitchFamily="34" charset="0"/>
              </a:rPr>
              <a:t> of </a:t>
            </a:r>
            <a:r>
              <a:rPr lang="nl-NL" sz="5600" dirty="0" err="1">
                <a:latin typeface="Daytona Condensed" panose="020B0506030503040204" pitchFamily="34" charset="0"/>
              </a:rPr>
              <a:t>the</a:t>
            </a:r>
            <a:r>
              <a:rPr lang="nl-NL" sz="5600" dirty="0">
                <a:latin typeface="Daytona Condensed" panose="020B0506030503040204" pitchFamily="34" charset="0"/>
              </a:rPr>
              <a:t> </a:t>
            </a:r>
            <a:r>
              <a:rPr lang="nl-NL" sz="5600" dirty="0" err="1">
                <a:latin typeface="Daytona Condensed" panose="020B0506030503040204" pitchFamily="34" charset="0"/>
              </a:rPr>
              <a:t>same</a:t>
            </a:r>
            <a:r>
              <a:rPr lang="nl-NL" sz="5600" dirty="0">
                <a:latin typeface="Daytona Condensed" panose="020B0506030503040204" pitchFamily="34" charset="0"/>
              </a:rPr>
              <a:t> class.</a:t>
            </a:r>
          </a:p>
          <a:p>
            <a:pPr marL="81000" indent="0">
              <a:buNone/>
            </a:pPr>
            <a:endParaRPr lang="nl-NL" sz="5600" b="1" dirty="0">
              <a:latin typeface="Daytona Condensed" panose="020B0506030503040204" pitchFamily="34" charset="0"/>
            </a:endParaRPr>
          </a:p>
          <a:p>
            <a:pPr marL="81000" indent="0">
              <a:buNone/>
            </a:pPr>
            <a:r>
              <a:rPr lang="nl-NL" sz="5600" b="1" dirty="0" err="1">
                <a:latin typeface="Daytona Condensed" panose="020B0506030503040204" pitchFamily="34" charset="0"/>
              </a:rPr>
              <a:t>Example</a:t>
            </a:r>
            <a:r>
              <a:rPr lang="nl-NL" sz="5600" b="1" dirty="0">
                <a:latin typeface="Daytona Condensed" panose="020B0506030503040204" pitchFamily="34" charset="0"/>
              </a:rPr>
              <a:t> </a:t>
            </a:r>
            <a:r>
              <a:rPr lang="nl-NL" sz="5600" b="1" dirty="0" err="1">
                <a:latin typeface="Daytona Condensed" panose="020B0506030503040204" pitchFamily="34" charset="0"/>
              </a:rPr>
              <a:t>Algorithms</a:t>
            </a:r>
            <a:r>
              <a:rPr lang="nl-NL" sz="5600" b="1" dirty="0">
                <a:latin typeface="Daytona Condensed" panose="020B0506030503040204" pitchFamily="34" charset="0"/>
              </a:rPr>
              <a:t>:</a:t>
            </a:r>
            <a:endParaRPr lang="nl-NL" sz="5600" dirty="0">
              <a:latin typeface="Daytona Condensed" panose="020B0506030503040204" pitchFamily="34" charset="0"/>
            </a:endParaRPr>
          </a:p>
          <a:p>
            <a:pPr marL="81000" indent="0">
              <a:buNone/>
            </a:pPr>
            <a:r>
              <a:rPr lang="nl-NL" sz="5600" b="1" dirty="0" err="1">
                <a:latin typeface="Daytona Condensed" panose="020B0506030503040204" pitchFamily="34" charset="0"/>
              </a:rPr>
              <a:t>Fully</a:t>
            </a:r>
            <a:r>
              <a:rPr lang="nl-NL" sz="5600" b="1" dirty="0">
                <a:latin typeface="Daytona Condensed" panose="020B0506030503040204" pitchFamily="34" charset="0"/>
              </a:rPr>
              <a:t> </a:t>
            </a:r>
            <a:r>
              <a:rPr lang="nl-NL" sz="5600" b="1" dirty="0" err="1">
                <a:latin typeface="Daytona Condensed" panose="020B0506030503040204" pitchFamily="34" charset="0"/>
              </a:rPr>
              <a:t>Convolutional</a:t>
            </a:r>
            <a:r>
              <a:rPr lang="nl-NL" sz="5600" b="1" dirty="0">
                <a:latin typeface="Daytona Condensed" panose="020B0506030503040204" pitchFamily="34" charset="0"/>
              </a:rPr>
              <a:t> Networks (</a:t>
            </a:r>
            <a:r>
              <a:rPr lang="nl-NL" sz="5600" b="1" dirty="0" err="1">
                <a:latin typeface="Daytona Condensed" panose="020B0506030503040204" pitchFamily="34" charset="0"/>
              </a:rPr>
              <a:t>FCNs</a:t>
            </a:r>
            <a:r>
              <a:rPr lang="nl-NL" sz="5600" b="1" dirty="0">
                <a:latin typeface="Daytona Condensed" panose="020B0506030503040204" pitchFamily="34" charset="0"/>
              </a:rPr>
              <a:t>)</a:t>
            </a:r>
            <a:r>
              <a:rPr lang="nl-NL" sz="5600" dirty="0">
                <a:latin typeface="Daytona Condensed" panose="020B0506030503040204" pitchFamily="34" charset="0"/>
              </a:rPr>
              <a:t> – FCN-8s</a:t>
            </a:r>
          </a:p>
          <a:p>
            <a:pPr marL="81000" indent="0">
              <a:buNone/>
            </a:pPr>
            <a:r>
              <a:rPr lang="nl-NL" sz="5600" b="1" dirty="0">
                <a:latin typeface="Daytona Condensed" panose="020B0506030503040204" pitchFamily="34" charset="0"/>
              </a:rPr>
              <a:t>U-Net</a:t>
            </a:r>
            <a:r>
              <a:rPr lang="nl-NL" sz="5600" dirty="0">
                <a:latin typeface="Daytona Condensed" panose="020B0506030503040204" pitchFamily="34" charset="0"/>
              </a:rPr>
              <a:t> (</a:t>
            </a:r>
            <a:r>
              <a:rPr lang="nl-NL" sz="5600" dirty="0" err="1">
                <a:latin typeface="Daytona Condensed" panose="020B0506030503040204" pitchFamily="34" charset="0"/>
              </a:rPr>
              <a:t>Medical</a:t>
            </a:r>
            <a:r>
              <a:rPr lang="nl-NL" sz="5600" dirty="0">
                <a:latin typeface="Daytona Condensed" panose="020B0506030503040204" pitchFamily="34" charset="0"/>
              </a:rPr>
              <a:t> Image </a:t>
            </a:r>
            <a:r>
              <a:rPr lang="nl-NL" sz="5600" dirty="0" err="1">
                <a:latin typeface="Daytona Condensed" panose="020B0506030503040204" pitchFamily="34" charset="0"/>
              </a:rPr>
              <a:t>Segmentation</a:t>
            </a:r>
            <a:r>
              <a:rPr lang="nl-NL" sz="5600" dirty="0">
                <a:latin typeface="Daytona Condensed" panose="020B0506030503040204" pitchFamily="34" charset="0"/>
              </a:rPr>
              <a:t>)</a:t>
            </a:r>
          </a:p>
          <a:p>
            <a:pPr marL="81000" indent="0">
              <a:buNone/>
            </a:pPr>
            <a:r>
              <a:rPr lang="nl-NL" sz="5600" b="1" dirty="0">
                <a:latin typeface="Daytona Condensed" panose="020B0506030503040204" pitchFamily="34" charset="0"/>
              </a:rPr>
              <a:t>DeepLabV3+</a:t>
            </a:r>
            <a:r>
              <a:rPr lang="nl-NL" sz="5600" dirty="0">
                <a:latin typeface="Daytona Condensed" panose="020B0506030503040204" pitchFamily="34" charset="0"/>
              </a:rPr>
              <a:t> (State-of-</a:t>
            </a:r>
            <a:r>
              <a:rPr lang="nl-NL" sz="5600" dirty="0" err="1">
                <a:latin typeface="Daytona Condensed" panose="020B0506030503040204" pitchFamily="34" charset="0"/>
              </a:rPr>
              <a:t>the</a:t>
            </a:r>
            <a:r>
              <a:rPr lang="nl-NL" sz="5600" dirty="0">
                <a:latin typeface="Daytona Condensed" panose="020B0506030503040204" pitchFamily="34" charset="0"/>
              </a:rPr>
              <a:t>-art </a:t>
            </a:r>
            <a:r>
              <a:rPr lang="nl-NL" sz="5600" dirty="0" err="1">
                <a:latin typeface="Daytona Condensed" panose="020B0506030503040204" pitchFamily="34" charset="0"/>
              </a:rPr>
              <a:t>for</a:t>
            </a:r>
            <a:r>
              <a:rPr lang="nl-NL" sz="5600" dirty="0">
                <a:latin typeface="Daytona Condensed" panose="020B0506030503040204" pitchFamily="34" charset="0"/>
              </a:rPr>
              <a:t> </a:t>
            </a:r>
            <a:r>
              <a:rPr lang="nl-NL" sz="5600" dirty="0" err="1">
                <a:latin typeface="Daytona Condensed" panose="020B0506030503040204" pitchFamily="34" charset="0"/>
              </a:rPr>
              <a:t>segmentation</a:t>
            </a:r>
            <a:r>
              <a:rPr lang="nl-NL" sz="5600" dirty="0">
                <a:latin typeface="Daytona Condensed" panose="020B0506030503040204" pitchFamily="34" charset="0"/>
              </a:rPr>
              <a:t>)</a:t>
            </a:r>
          </a:p>
          <a:p>
            <a:pPr marL="81000" indent="0">
              <a:buNone/>
            </a:pPr>
            <a:r>
              <a:rPr lang="nl-NL" sz="5600" b="1" dirty="0" err="1">
                <a:latin typeface="Daytona Condensed" panose="020B0506030503040204" pitchFamily="34" charset="0"/>
              </a:rPr>
              <a:t>Mask</a:t>
            </a:r>
            <a:r>
              <a:rPr lang="nl-NL" sz="5600" b="1" dirty="0">
                <a:latin typeface="Daytona Condensed" panose="020B0506030503040204" pitchFamily="34" charset="0"/>
              </a:rPr>
              <a:t> R-CNN</a:t>
            </a:r>
            <a:r>
              <a:rPr lang="nl-NL" sz="5600" dirty="0">
                <a:latin typeface="Daytona Condensed" panose="020B0506030503040204" pitchFamily="34" charset="0"/>
              </a:rPr>
              <a:t> (</a:t>
            </a:r>
            <a:r>
              <a:rPr lang="nl-NL" sz="5600" dirty="0" err="1">
                <a:latin typeface="Daytona Condensed" panose="020B0506030503040204" pitchFamily="34" charset="0"/>
              </a:rPr>
              <a:t>Instance</a:t>
            </a:r>
            <a:r>
              <a:rPr lang="nl-NL" sz="5600" dirty="0">
                <a:latin typeface="Daytona Condensed" panose="020B0506030503040204" pitchFamily="34" charset="0"/>
              </a:rPr>
              <a:t> </a:t>
            </a:r>
            <a:r>
              <a:rPr lang="nl-NL" sz="5600" dirty="0" err="1">
                <a:latin typeface="Daytona Condensed" panose="020B0506030503040204" pitchFamily="34" charset="0"/>
              </a:rPr>
              <a:t>Segmentation</a:t>
            </a:r>
            <a:r>
              <a:rPr lang="nl-NL" sz="5600" dirty="0">
                <a:latin typeface="Daytona Condensed" panose="020B0506030503040204" pitchFamily="34" charset="0"/>
              </a:rPr>
              <a:t>)</a:t>
            </a:r>
          </a:p>
          <a:p>
            <a:pPr marL="81000" indent="0">
              <a:buNone/>
            </a:pPr>
            <a:r>
              <a:rPr lang="nl-NL" sz="5600" b="1" dirty="0">
                <a:latin typeface="Daytona Condensed" panose="020B0506030503040204" pitchFamily="34" charset="0"/>
              </a:rPr>
              <a:t>Segment </a:t>
            </a:r>
            <a:r>
              <a:rPr lang="nl-NL" sz="5600" b="1" dirty="0" err="1">
                <a:latin typeface="Daytona Condensed" panose="020B0506030503040204" pitchFamily="34" charset="0"/>
              </a:rPr>
              <a:t>Anything</a:t>
            </a:r>
            <a:r>
              <a:rPr lang="nl-NL" sz="5600" b="1" dirty="0">
                <a:latin typeface="Daytona Condensed" panose="020B0506030503040204" pitchFamily="34" charset="0"/>
              </a:rPr>
              <a:t> Model (SAM)</a:t>
            </a:r>
            <a:r>
              <a:rPr lang="nl-NL" sz="5600" dirty="0">
                <a:latin typeface="Daytona Condensed" panose="020B0506030503040204" pitchFamily="34" charset="0"/>
              </a:rPr>
              <a:t> (</a:t>
            </a:r>
            <a:r>
              <a:rPr lang="nl-NL" sz="5600" dirty="0" err="1">
                <a:latin typeface="Daytona Condensed" panose="020B0506030503040204" pitchFamily="34" charset="0"/>
              </a:rPr>
              <a:t>Meta’s</a:t>
            </a:r>
            <a:r>
              <a:rPr lang="nl-NL" sz="5600" dirty="0">
                <a:latin typeface="Daytona Condensed" panose="020B0506030503040204" pitchFamily="34" charset="0"/>
              </a:rPr>
              <a:t> new AI-</a:t>
            </a:r>
            <a:r>
              <a:rPr lang="nl-NL" sz="5600" dirty="0" err="1">
                <a:latin typeface="Daytona Condensed" panose="020B0506030503040204" pitchFamily="34" charset="0"/>
              </a:rPr>
              <a:t>powered</a:t>
            </a:r>
            <a:r>
              <a:rPr lang="nl-NL" sz="5600" dirty="0">
                <a:latin typeface="Daytona Condensed" panose="020B0506030503040204" pitchFamily="34" charset="0"/>
              </a:rPr>
              <a:t> </a:t>
            </a:r>
            <a:r>
              <a:rPr lang="nl-NL" sz="5600" dirty="0" err="1">
                <a:latin typeface="Daytona Condensed" panose="020B0506030503040204" pitchFamily="34" charset="0"/>
              </a:rPr>
              <a:t>segmentation</a:t>
            </a:r>
            <a:r>
              <a:rPr lang="nl-NL" sz="5600" dirty="0">
                <a:latin typeface="Daytona Condensed" panose="020B0506030503040204" pitchFamily="34" charset="0"/>
              </a:rPr>
              <a:t>)</a:t>
            </a:r>
          </a:p>
          <a:p>
            <a:pPr marL="81000" indent="0">
              <a:buNone/>
            </a:pPr>
            <a:r>
              <a:rPr lang="nl-NL" sz="5600" b="1" dirty="0" err="1">
                <a:latin typeface="Daytona Condensed" panose="020B0506030503040204" pitchFamily="34" charset="0"/>
              </a:rPr>
              <a:t>Example</a:t>
            </a:r>
            <a:r>
              <a:rPr lang="nl-NL" sz="5600" b="1" dirty="0">
                <a:latin typeface="Daytona Condensed" panose="020B0506030503040204" pitchFamily="34" charset="0"/>
              </a:rPr>
              <a:t> </a:t>
            </a:r>
            <a:r>
              <a:rPr lang="nl-NL" sz="5600" b="1" dirty="0" err="1">
                <a:latin typeface="Daytona Condensed" panose="020B0506030503040204" pitchFamily="34" charset="0"/>
              </a:rPr>
              <a:t>Use</a:t>
            </a:r>
            <a:r>
              <a:rPr lang="nl-NL" sz="5600" b="1" dirty="0">
                <a:latin typeface="Daytona Condensed" panose="020B0506030503040204" pitchFamily="34" charset="0"/>
              </a:rPr>
              <a:t> Case:</a:t>
            </a:r>
            <a:r>
              <a:rPr lang="nl-NL" sz="5600" dirty="0">
                <a:latin typeface="Daytona Condensed" panose="020B0506030503040204" pitchFamily="34" charset="0"/>
              </a:rPr>
              <a:t> Tumor </a:t>
            </a:r>
            <a:r>
              <a:rPr lang="nl-NL" sz="5600" dirty="0" err="1">
                <a:latin typeface="Daytona Condensed" panose="020B0506030503040204" pitchFamily="34" charset="0"/>
              </a:rPr>
              <a:t>segmentation</a:t>
            </a:r>
            <a:r>
              <a:rPr lang="nl-NL" sz="5600" dirty="0">
                <a:latin typeface="Daytona Condensed" panose="020B0506030503040204" pitchFamily="34" charset="0"/>
              </a:rPr>
              <a:t> in MRI scans.</a:t>
            </a:r>
          </a:p>
          <a:p>
            <a:endParaRPr lang="nl-NL" sz="1200" dirty="0">
              <a:latin typeface="Daytona Condensed" panose="020B0506030503040204" pitchFamily="34" charset="0"/>
            </a:endParaRPr>
          </a:p>
        </p:txBody>
      </p:sp>
      <p:pic>
        <p:nvPicPr>
          <p:cNvPr id="5" name="Picture 4">
            <a:extLst>
              <a:ext uri="{FF2B5EF4-FFF2-40B4-BE49-F238E27FC236}">
                <a16:creationId xmlns:a16="http://schemas.microsoft.com/office/drawing/2014/main" id="{83D9F64B-6E0C-FDE8-1799-1F6D02671988}"/>
              </a:ext>
            </a:extLst>
          </p:cNvPr>
          <p:cNvPicPr>
            <a:picLocks noChangeAspect="1"/>
          </p:cNvPicPr>
          <p:nvPr/>
        </p:nvPicPr>
        <p:blipFill>
          <a:blip r:embed="rId2"/>
          <a:stretch>
            <a:fillRect/>
          </a:stretch>
        </p:blipFill>
        <p:spPr>
          <a:xfrm>
            <a:off x="4958080" y="3622516"/>
            <a:ext cx="4185920" cy="1472024"/>
          </a:xfrm>
          <a:prstGeom prst="rect">
            <a:avLst/>
          </a:prstGeom>
        </p:spPr>
      </p:pic>
    </p:spTree>
    <p:extLst>
      <p:ext uri="{BB962C8B-B14F-4D97-AF65-F5344CB8AC3E}">
        <p14:creationId xmlns:p14="http://schemas.microsoft.com/office/powerpoint/2010/main" val="216752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C2C10-5BC5-28DA-64E9-B63857DBC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53867-1C49-0DDE-32B4-FF0482E59E18}"/>
              </a:ext>
            </a:extLst>
          </p:cNvPr>
          <p:cNvSpPr>
            <a:spLocks noGrp="1"/>
          </p:cNvSpPr>
          <p:nvPr>
            <p:ph type="title"/>
          </p:nvPr>
        </p:nvSpPr>
        <p:spPr>
          <a:xfrm>
            <a:off x="693964" y="792503"/>
            <a:ext cx="8131629" cy="1288045"/>
          </a:xfrm>
        </p:spPr>
        <p:txBody>
          <a:bodyPr anchor="ctr">
            <a:noAutofit/>
          </a:bodyPr>
          <a:lstStyle/>
          <a:p>
            <a:r>
              <a:rPr lang="en-US" sz="2700" dirty="0" err="1">
                <a:solidFill>
                  <a:schemeClr val="tx2"/>
                </a:solidFill>
                <a:latin typeface="Daytona Condensed" panose="020B0506030503040204" pitchFamily="34" charset="0"/>
              </a:rPr>
              <a:t>Keypoint</a:t>
            </a:r>
            <a:r>
              <a:rPr lang="en-US" sz="2700" dirty="0">
                <a:solidFill>
                  <a:schemeClr val="tx2"/>
                </a:solidFill>
                <a:latin typeface="Daytona Condensed" panose="020B0506030503040204" pitchFamily="34" charset="0"/>
              </a:rPr>
              <a:t> Detection (Pose Estimation, Facial Landmarks)</a:t>
            </a:r>
            <a:br>
              <a:rPr lang="en-US" sz="1950" dirty="0"/>
            </a:br>
            <a:br>
              <a:rPr lang="nl-NL" sz="1950" dirty="0"/>
            </a:br>
            <a:endParaRPr lang="nl-NL" sz="1950" dirty="0"/>
          </a:p>
        </p:txBody>
      </p:sp>
      <p:pic>
        <p:nvPicPr>
          <p:cNvPr id="4098" name="Picture 2">
            <a:extLst>
              <a:ext uri="{FF2B5EF4-FFF2-40B4-BE49-F238E27FC236}">
                <a16:creationId xmlns:a16="http://schemas.microsoft.com/office/drawing/2014/main" id="{1DE3DAE9-2763-12B6-55E5-A40463FF6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030" y="2606041"/>
            <a:ext cx="2812970" cy="33302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2E825B-8B26-D218-2092-51ABE2DA7E59}"/>
              </a:ext>
            </a:extLst>
          </p:cNvPr>
          <p:cNvSpPr>
            <a:spLocks noGrp="1"/>
          </p:cNvSpPr>
          <p:nvPr>
            <p:ph idx="1"/>
          </p:nvPr>
        </p:nvSpPr>
        <p:spPr>
          <a:xfrm>
            <a:off x="693964" y="2053567"/>
            <a:ext cx="7464516" cy="4011930"/>
          </a:xfrm>
        </p:spPr>
        <p:txBody>
          <a:bodyPr>
            <a:normAutofit/>
          </a:bodyPr>
          <a:lstStyle/>
          <a:p>
            <a:pPr marL="81000" indent="0">
              <a:buNone/>
            </a:pPr>
            <a:endParaRPr lang="nl-NL" sz="1800" b="1" dirty="0">
              <a:latin typeface="Daytona Condensed" panose="020B0506030503040204" pitchFamily="34" charset="0"/>
            </a:endParaRPr>
          </a:p>
          <a:p>
            <a:pPr marL="81000" indent="0">
              <a:buNone/>
            </a:pPr>
            <a:r>
              <a:rPr lang="nl-NL" sz="2000" b="1" dirty="0" err="1">
                <a:latin typeface="Daytona Condensed" panose="020B0506030503040204" pitchFamily="34" charset="0"/>
              </a:rPr>
              <a:t>Task</a:t>
            </a:r>
            <a:r>
              <a:rPr lang="nl-NL" sz="2000" b="1" dirty="0">
                <a:latin typeface="Daytona Condensed" panose="020B0506030503040204" pitchFamily="34" charset="0"/>
              </a:rPr>
              <a:t>:</a:t>
            </a:r>
            <a:r>
              <a:rPr lang="nl-NL" sz="2000" dirty="0">
                <a:latin typeface="Daytona Condensed" panose="020B0506030503040204" pitchFamily="34" charset="0"/>
              </a:rPr>
              <a:t> </a:t>
            </a:r>
            <a:r>
              <a:rPr lang="nl-NL" sz="2000" dirty="0" err="1">
                <a:latin typeface="Daytona Condensed" panose="020B0506030503040204" pitchFamily="34" charset="0"/>
              </a:rPr>
              <a:t>Detects</a:t>
            </a:r>
            <a:r>
              <a:rPr lang="nl-NL" sz="2000" dirty="0">
                <a:latin typeface="Daytona Condensed" panose="020B0506030503040204" pitchFamily="34" charset="0"/>
              </a:rPr>
              <a:t> </a:t>
            </a:r>
            <a:r>
              <a:rPr lang="nl-NL" sz="2000" dirty="0" err="1">
                <a:latin typeface="Daytona Condensed" panose="020B0506030503040204" pitchFamily="34" charset="0"/>
              </a:rPr>
              <a:t>specific</a:t>
            </a:r>
            <a:r>
              <a:rPr lang="nl-NL" sz="2000" dirty="0">
                <a:latin typeface="Daytona Condensed" panose="020B0506030503040204" pitchFamily="34" charset="0"/>
              </a:rPr>
              <a:t> points on </a:t>
            </a:r>
            <a:r>
              <a:rPr lang="nl-NL" sz="2000" dirty="0" err="1">
                <a:latin typeface="Daytona Condensed" panose="020B0506030503040204" pitchFamily="34" charset="0"/>
              </a:rPr>
              <a:t>objects</a:t>
            </a:r>
            <a:r>
              <a:rPr lang="nl-NL" sz="2000" dirty="0">
                <a:latin typeface="Daytona Condensed" panose="020B0506030503040204" pitchFamily="34" charset="0"/>
              </a:rPr>
              <a:t>, </a:t>
            </a:r>
            <a:r>
              <a:rPr lang="nl-NL" sz="2000" dirty="0" err="1">
                <a:latin typeface="Daytona Condensed" panose="020B0506030503040204" pitchFamily="34" charset="0"/>
              </a:rPr>
              <a:t>such</a:t>
            </a:r>
            <a:r>
              <a:rPr lang="nl-NL" sz="2000" dirty="0">
                <a:latin typeface="Daytona Condensed" panose="020B0506030503040204" pitchFamily="34" charset="0"/>
              </a:rPr>
              <a:t> as human joints or facial </a:t>
            </a:r>
            <a:r>
              <a:rPr lang="nl-NL" sz="2000" dirty="0" err="1">
                <a:latin typeface="Daytona Condensed" panose="020B0506030503040204" pitchFamily="34" charset="0"/>
              </a:rPr>
              <a:t>landmarks</a:t>
            </a:r>
            <a:r>
              <a:rPr lang="nl-NL" sz="2000" dirty="0">
                <a:latin typeface="Daytona Condensed" panose="020B0506030503040204" pitchFamily="34" charset="0"/>
              </a:rPr>
              <a:t>.</a:t>
            </a:r>
            <a:br>
              <a:rPr lang="nl-NL" sz="2000" dirty="0">
                <a:latin typeface="Daytona Condensed" panose="020B0506030503040204" pitchFamily="34" charset="0"/>
              </a:rPr>
            </a:br>
            <a:endParaRPr lang="nl-NL" sz="2000" dirty="0">
              <a:latin typeface="Daytona Condensed" panose="020B0506030503040204" pitchFamily="34" charset="0"/>
            </a:endParaRPr>
          </a:p>
          <a:p>
            <a:pPr marL="81000" indent="0">
              <a:buNone/>
            </a:pPr>
            <a:r>
              <a:rPr lang="nl-NL" sz="2000" b="1" dirty="0" err="1">
                <a:latin typeface="Daytona Condensed" panose="020B0506030503040204" pitchFamily="34" charset="0"/>
              </a:rPr>
              <a:t>Example</a:t>
            </a:r>
            <a:r>
              <a:rPr lang="nl-NL" sz="2000" b="1" dirty="0">
                <a:latin typeface="Daytona Condensed" panose="020B0506030503040204" pitchFamily="34" charset="0"/>
              </a:rPr>
              <a:t> </a:t>
            </a:r>
            <a:r>
              <a:rPr lang="nl-NL" sz="2000" b="1" dirty="0" err="1">
                <a:latin typeface="Daytona Condensed" panose="020B0506030503040204" pitchFamily="34" charset="0"/>
              </a:rPr>
              <a:t>Algorithms</a:t>
            </a:r>
            <a:r>
              <a:rPr lang="nl-NL" sz="2000" b="1" dirty="0">
                <a:latin typeface="Daytona Condensed" panose="020B0506030503040204" pitchFamily="34" charset="0"/>
              </a:rPr>
              <a:t>:</a:t>
            </a:r>
            <a:endParaRPr lang="nl-NL" sz="2000" dirty="0">
              <a:latin typeface="Daytona Condensed" panose="020B0506030503040204" pitchFamily="34" charset="0"/>
            </a:endParaRPr>
          </a:p>
          <a:p>
            <a:pPr marL="81000" indent="0">
              <a:buNone/>
            </a:pPr>
            <a:r>
              <a:rPr lang="nl-NL" sz="2000" b="1" dirty="0" err="1">
                <a:latin typeface="Daytona Condensed" panose="020B0506030503040204" pitchFamily="34" charset="0"/>
              </a:rPr>
              <a:t>OpenPose</a:t>
            </a:r>
            <a:r>
              <a:rPr lang="nl-NL" sz="2000" dirty="0">
                <a:latin typeface="Daytona Condensed" panose="020B0506030503040204" pitchFamily="34" charset="0"/>
              </a:rPr>
              <a:t> (Multi-person </a:t>
            </a:r>
            <a:r>
              <a:rPr lang="nl-NL" sz="2000" dirty="0" err="1">
                <a:latin typeface="Daytona Condensed" panose="020B0506030503040204" pitchFamily="34" charset="0"/>
              </a:rPr>
              <a:t>keypoint</a:t>
            </a:r>
            <a:r>
              <a:rPr lang="nl-NL" sz="2000" dirty="0">
                <a:latin typeface="Daytona Condensed" panose="020B0506030503040204" pitchFamily="34" charset="0"/>
              </a:rPr>
              <a:t> </a:t>
            </a:r>
            <a:r>
              <a:rPr lang="nl-NL" sz="2000" dirty="0" err="1">
                <a:latin typeface="Daytona Condensed" panose="020B0506030503040204" pitchFamily="34" charset="0"/>
              </a:rPr>
              <a:t>detection</a:t>
            </a:r>
            <a:r>
              <a:rPr lang="nl-NL" sz="2000" dirty="0">
                <a:latin typeface="Daytona Condensed" panose="020B0506030503040204" pitchFamily="34" charset="0"/>
              </a:rPr>
              <a:t>)</a:t>
            </a:r>
          </a:p>
          <a:p>
            <a:pPr marL="81000" indent="0">
              <a:buNone/>
            </a:pPr>
            <a:r>
              <a:rPr lang="nl-NL" sz="2000" b="1" dirty="0" err="1">
                <a:latin typeface="Daytona Condensed" panose="020B0506030503040204" pitchFamily="34" charset="0"/>
              </a:rPr>
              <a:t>MediaPipe</a:t>
            </a:r>
            <a:r>
              <a:rPr lang="nl-NL" sz="2000" dirty="0">
                <a:latin typeface="Daytona Condensed" panose="020B0506030503040204" pitchFamily="34" charset="0"/>
              </a:rPr>
              <a:t> (</a:t>
            </a:r>
            <a:r>
              <a:rPr lang="nl-NL" sz="2000" dirty="0" err="1">
                <a:latin typeface="Daytona Condensed" panose="020B0506030503040204" pitchFamily="34" charset="0"/>
              </a:rPr>
              <a:t>Lightweight</a:t>
            </a:r>
            <a:r>
              <a:rPr lang="nl-NL" sz="2000" dirty="0">
                <a:latin typeface="Daytona Condensed" panose="020B0506030503040204" pitchFamily="34" charset="0"/>
              </a:rPr>
              <a:t> face </a:t>
            </a:r>
            <a:r>
              <a:rPr lang="nl-NL" sz="2000" dirty="0" err="1">
                <a:latin typeface="Daytona Condensed" panose="020B0506030503040204" pitchFamily="34" charset="0"/>
              </a:rPr>
              <a:t>and</a:t>
            </a:r>
            <a:r>
              <a:rPr lang="nl-NL" sz="2000" dirty="0">
                <a:latin typeface="Daytona Condensed" panose="020B0506030503040204" pitchFamily="34" charset="0"/>
              </a:rPr>
              <a:t> body </a:t>
            </a:r>
            <a:r>
              <a:rPr lang="nl-NL" sz="2000" dirty="0" err="1">
                <a:latin typeface="Daytona Condensed" panose="020B0506030503040204" pitchFamily="34" charset="0"/>
              </a:rPr>
              <a:t>keypoint</a:t>
            </a:r>
            <a:r>
              <a:rPr lang="nl-NL" sz="2000" dirty="0">
                <a:latin typeface="Daytona Condensed" panose="020B0506030503040204" pitchFamily="34" charset="0"/>
              </a:rPr>
              <a:t> </a:t>
            </a:r>
            <a:r>
              <a:rPr lang="nl-NL" sz="2000" dirty="0" err="1">
                <a:latin typeface="Daytona Condensed" panose="020B0506030503040204" pitchFamily="34" charset="0"/>
              </a:rPr>
              <a:t>detection</a:t>
            </a:r>
            <a:r>
              <a:rPr lang="nl-NL" sz="2000" dirty="0">
                <a:latin typeface="Daytona Condensed" panose="020B0506030503040204" pitchFamily="34" charset="0"/>
              </a:rPr>
              <a:t>)</a:t>
            </a:r>
          </a:p>
          <a:p>
            <a:pPr marL="81000" indent="0">
              <a:buNone/>
            </a:pPr>
            <a:r>
              <a:rPr lang="nl-NL" sz="2000" b="1" dirty="0" err="1">
                <a:latin typeface="Daytona Condensed" panose="020B0506030503040204" pitchFamily="34" charset="0"/>
              </a:rPr>
              <a:t>HRNet</a:t>
            </a:r>
            <a:r>
              <a:rPr lang="nl-NL" sz="2000" dirty="0">
                <a:latin typeface="Daytona Condensed" panose="020B0506030503040204" pitchFamily="34" charset="0"/>
              </a:rPr>
              <a:t> (High-</a:t>
            </a:r>
            <a:r>
              <a:rPr lang="nl-NL" sz="2000" dirty="0" err="1">
                <a:latin typeface="Daytona Condensed" panose="020B0506030503040204" pitchFamily="34" charset="0"/>
              </a:rPr>
              <a:t>resolution</a:t>
            </a:r>
            <a:r>
              <a:rPr lang="nl-NL" sz="2000" dirty="0">
                <a:latin typeface="Daytona Condensed" panose="020B0506030503040204" pitchFamily="34" charset="0"/>
              </a:rPr>
              <a:t> </a:t>
            </a:r>
            <a:r>
              <a:rPr lang="nl-NL" sz="2000" dirty="0" err="1">
                <a:latin typeface="Daytona Condensed" panose="020B0506030503040204" pitchFamily="34" charset="0"/>
              </a:rPr>
              <a:t>keypoint</a:t>
            </a:r>
            <a:r>
              <a:rPr lang="nl-NL" sz="2000" dirty="0">
                <a:latin typeface="Daytona Condensed" panose="020B0506030503040204" pitchFamily="34" charset="0"/>
              </a:rPr>
              <a:t> </a:t>
            </a:r>
            <a:r>
              <a:rPr lang="nl-NL" sz="2000" dirty="0" err="1">
                <a:latin typeface="Daytona Condensed" panose="020B0506030503040204" pitchFamily="34" charset="0"/>
              </a:rPr>
              <a:t>detection</a:t>
            </a:r>
            <a:r>
              <a:rPr lang="nl-NL" sz="2000" dirty="0">
                <a:latin typeface="Daytona Condensed" panose="020B0506030503040204" pitchFamily="34" charset="0"/>
              </a:rPr>
              <a:t>)</a:t>
            </a:r>
          </a:p>
          <a:p>
            <a:pPr marL="81000" indent="0">
              <a:buNone/>
            </a:pPr>
            <a:r>
              <a:rPr lang="nl-NL" sz="2000" b="1" dirty="0" err="1">
                <a:latin typeface="Daytona Condensed" panose="020B0506030503040204" pitchFamily="34" charset="0"/>
              </a:rPr>
              <a:t>PoseNet</a:t>
            </a:r>
            <a:r>
              <a:rPr lang="nl-NL" sz="2000" dirty="0">
                <a:latin typeface="Daytona Condensed" panose="020B0506030503040204" pitchFamily="34" charset="0"/>
              </a:rPr>
              <a:t> (</a:t>
            </a:r>
            <a:r>
              <a:rPr lang="nl-NL" sz="2000" dirty="0" err="1">
                <a:latin typeface="Daytona Condensed" panose="020B0506030503040204" pitchFamily="34" charset="0"/>
              </a:rPr>
              <a:t>Lightweight</a:t>
            </a:r>
            <a:r>
              <a:rPr lang="nl-NL" sz="2000" dirty="0">
                <a:latin typeface="Daytona Condensed" panose="020B0506030503040204" pitchFamily="34" charset="0"/>
              </a:rPr>
              <a:t> human pose </a:t>
            </a:r>
            <a:r>
              <a:rPr lang="nl-NL" sz="2000" dirty="0" err="1">
                <a:latin typeface="Daytona Condensed" panose="020B0506030503040204" pitchFamily="34" charset="0"/>
              </a:rPr>
              <a:t>estimation</a:t>
            </a:r>
            <a:r>
              <a:rPr lang="nl-NL" sz="2000" dirty="0">
                <a:latin typeface="Daytona Condensed" panose="020B0506030503040204" pitchFamily="34" charset="0"/>
              </a:rPr>
              <a:t>)</a:t>
            </a:r>
          </a:p>
          <a:p>
            <a:pPr marL="81000" indent="0">
              <a:buNone/>
            </a:pPr>
            <a:endParaRPr lang="nl-NL" sz="2000" b="1" dirty="0">
              <a:latin typeface="Daytona Condensed" panose="020B0506030503040204" pitchFamily="34" charset="0"/>
            </a:endParaRPr>
          </a:p>
          <a:p>
            <a:pPr marL="81000" indent="0">
              <a:buNone/>
            </a:pPr>
            <a:r>
              <a:rPr lang="nl-NL" sz="2000" b="1" dirty="0" err="1">
                <a:latin typeface="Daytona Condensed" panose="020B0506030503040204" pitchFamily="34" charset="0"/>
              </a:rPr>
              <a:t>Example</a:t>
            </a:r>
            <a:r>
              <a:rPr lang="nl-NL" sz="2000" b="1" dirty="0">
                <a:latin typeface="Daytona Condensed" panose="020B0506030503040204" pitchFamily="34" charset="0"/>
              </a:rPr>
              <a:t> </a:t>
            </a:r>
            <a:r>
              <a:rPr lang="nl-NL" sz="2000" b="1" dirty="0" err="1">
                <a:latin typeface="Daytona Condensed" panose="020B0506030503040204" pitchFamily="34" charset="0"/>
              </a:rPr>
              <a:t>Use</a:t>
            </a:r>
            <a:r>
              <a:rPr lang="nl-NL" sz="2000" b="1" dirty="0">
                <a:latin typeface="Daytona Condensed" panose="020B0506030503040204" pitchFamily="34" charset="0"/>
              </a:rPr>
              <a:t> Case:</a:t>
            </a:r>
            <a:r>
              <a:rPr lang="nl-NL" sz="2000" dirty="0">
                <a:latin typeface="Daytona Condensed" panose="020B0506030503040204" pitchFamily="34" charset="0"/>
              </a:rPr>
              <a:t> </a:t>
            </a:r>
            <a:r>
              <a:rPr lang="nl-NL" sz="2000" dirty="0" err="1">
                <a:latin typeface="Daytona Condensed" panose="020B0506030503040204" pitchFamily="34" charset="0"/>
              </a:rPr>
              <a:t>Detecting</a:t>
            </a:r>
            <a:r>
              <a:rPr lang="nl-NL" sz="2000" dirty="0">
                <a:latin typeface="Daytona Condensed" panose="020B0506030503040204" pitchFamily="34" charset="0"/>
              </a:rPr>
              <a:t> human </a:t>
            </a:r>
            <a:r>
              <a:rPr lang="nl-NL" sz="2000" dirty="0" err="1">
                <a:latin typeface="Daytona Condensed" panose="020B0506030503040204" pitchFamily="34" charset="0"/>
              </a:rPr>
              <a:t>skeleton</a:t>
            </a:r>
            <a:r>
              <a:rPr lang="nl-NL" sz="2000" dirty="0">
                <a:latin typeface="Daytona Condensed" panose="020B0506030503040204" pitchFamily="34" charset="0"/>
              </a:rPr>
              <a:t> </a:t>
            </a:r>
            <a:r>
              <a:rPr lang="nl-NL" sz="2000" dirty="0" err="1">
                <a:latin typeface="Daytona Condensed" panose="020B0506030503040204" pitchFamily="34" charset="0"/>
              </a:rPr>
              <a:t>keypoints</a:t>
            </a:r>
            <a:r>
              <a:rPr lang="nl-NL" sz="2000" dirty="0">
                <a:latin typeface="Daytona Condensed" panose="020B0506030503040204" pitchFamily="34" charset="0"/>
              </a:rPr>
              <a:t> </a:t>
            </a:r>
            <a:r>
              <a:rPr lang="nl-NL" sz="2000" dirty="0" err="1">
                <a:latin typeface="Daytona Condensed" panose="020B0506030503040204" pitchFamily="34" charset="0"/>
              </a:rPr>
              <a:t>for</a:t>
            </a:r>
            <a:r>
              <a:rPr lang="nl-NL" sz="2000" dirty="0">
                <a:latin typeface="Daytona Condensed" panose="020B0506030503040204" pitchFamily="34" charset="0"/>
              </a:rPr>
              <a:t> fitness tracking</a:t>
            </a:r>
            <a:r>
              <a:rPr lang="nl-NL" sz="1800" dirty="0">
                <a:latin typeface="Daytona Condensed" panose="020B0506030503040204" pitchFamily="34" charset="0"/>
              </a:rPr>
              <a:t>.</a:t>
            </a:r>
          </a:p>
          <a:p>
            <a:endParaRPr lang="nl-NL" sz="1200" dirty="0">
              <a:latin typeface="Daytona Condensed" panose="020B0506030503040204" pitchFamily="34" charset="0"/>
            </a:endParaRPr>
          </a:p>
        </p:txBody>
      </p:sp>
    </p:spTree>
    <p:extLst>
      <p:ext uri="{BB962C8B-B14F-4D97-AF65-F5344CB8AC3E}">
        <p14:creationId xmlns:p14="http://schemas.microsoft.com/office/powerpoint/2010/main" val="309674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volutional Neural Network | Deep Learning | Developers Breach">
            <a:extLst>
              <a:ext uri="{FF2B5EF4-FFF2-40B4-BE49-F238E27FC236}">
                <a16:creationId xmlns:a16="http://schemas.microsoft.com/office/drawing/2014/main" id="{DF2A2FD8-E6D8-F74B-0827-72D9C0EA8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95"/>
          <a:stretch/>
        </p:blipFill>
        <p:spPr bwMode="auto">
          <a:xfrm>
            <a:off x="799100" y="2387600"/>
            <a:ext cx="8040099" cy="3189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20BDCB-BA53-07CA-5B3C-7193C7124D3B}"/>
              </a:ext>
            </a:extLst>
          </p:cNvPr>
          <p:cNvSpPr txBox="1"/>
          <p:nvPr/>
        </p:nvSpPr>
        <p:spPr>
          <a:xfrm>
            <a:off x="799100" y="957946"/>
            <a:ext cx="6292580" cy="861774"/>
          </a:xfrm>
          <a:prstGeom prst="rect">
            <a:avLst/>
          </a:prstGeom>
          <a:noFill/>
        </p:spPr>
        <p:txBody>
          <a:bodyPr wrap="square">
            <a:spAutoFit/>
          </a:bodyPr>
          <a:lstStyle/>
          <a:p>
            <a:r>
              <a:rPr lang="nl-NL" sz="3200" dirty="0" err="1">
                <a:latin typeface="Daytona Condensed" panose="020B0506030503040204" pitchFamily="34" charset="0"/>
              </a:rPr>
              <a:t>Convolutional</a:t>
            </a:r>
            <a:r>
              <a:rPr lang="nl-NL" sz="3200" dirty="0">
                <a:latin typeface="Daytona Condensed" panose="020B0506030503040204" pitchFamily="34" charset="0"/>
              </a:rPr>
              <a:t> </a:t>
            </a:r>
            <a:r>
              <a:rPr lang="nl-NL" sz="3200" dirty="0" err="1">
                <a:latin typeface="Daytona Condensed" panose="020B0506030503040204" pitchFamily="34" charset="0"/>
              </a:rPr>
              <a:t>Neural</a:t>
            </a:r>
            <a:r>
              <a:rPr lang="nl-NL" sz="3200" dirty="0">
                <a:latin typeface="Daytona Condensed" panose="020B0506030503040204" pitchFamily="34" charset="0"/>
              </a:rPr>
              <a:t> Network</a:t>
            </a:r>
            <a:br>
              <a:rPr lang="nl-NL" sz="1800" dirty="0"/>
            </a:br>
            <a:endParaRPr lang="nl-NL" dirty="0"/>
          </a:p>
        </p:txBody>
      </p:sp>
    </p:spTree>
    <p:extLst>
      <p:ext uri="{BB962C8B-B14F-4D97-AF65-F5344CB8AC3E}">
        <p14:creationId xmlns:p14="http://schemas.microsoft.com/office/powerpoint/2010/main" val="33375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B91C-3D89-4AF5-A3BC-CE4FDFCBE08F}"/>
              </a:ext>
            </a:extLst>
          </p:cNvPr>
          <p:cNvSpPr>
            <a:spLocks noGrp="1"/>
          </p:cNvSpPr>
          <p:nvPr>
            <p:ph type="title"/>
          </p:nvPr>
        </p:nvSpPr>
        <p:spPr/>
        <p:txBody>
          <a:bodyPr/>
          <a:lstStyle/>
          <a:p>
            <a:r>
              <a:rPr lang="nl-NL" dirty="0">
                <a:latin typeface="Daytona Condensed" panose="020B0506030503040204" pitchFamily="34" charset="0"/>
              </a:rPr>
              <a:t>Object </a:t>
            </a:r>
            <a:r>
              <a:rPr lang="nl-NL" dirty="0" err="1">
                <a:latin typeface="Daytona Condensed" panose="020B0506030503040204" pitchFamily="34" charset="0"/>
              </a:rPr>
              <a:t>Detection</a:t>
            </a:r>
            <a:endParaRPr lang="nl-NL" dirty="0">
              <a:latin typeface="Daytona Condensed" panose="020B0506030503040204" pitchFamily="34" charset="0"/>
            </a:endParaRPr>
          </a:p>
        </p:txBody>
      </p:sp>
      <p:sp>
        <p:nvSpPr>
          <p:cNvPr id="3" name="Subtitle 2">
            <a:extLst>
              <a:ext uri="{FF2B5EF4-FFF2-40B4-BE49-F238E27FC236}">
                <a16:creationId xmlns:a16="http://schemas.microsoft.com/office/drawing/2014/main" id="{9D9C4237-79AD-4510-83A2-553402C063AC}"/>
              </a:ext>
            </a:extLst>
          </p:cNvPr>
          <p:cNvSpPr>
            <a:spLocks noGrp="1"/>
          </p:cNvSpPr>
          <p:nvPr>
            <p:ph type="subTitle"/>
          </p:nvPr>
        </p:nvSpPr>
        <p:spPr>
          <a:xfrm>
            <a:off x="838200" y="1604520"/>
            <a:ext cx="7848240" cy="3977280"/>
          </a:xfrm>
        </p:spPr>
        <p:txBody>
          <a:bodyPr/>
          <a:lstStyle/>
          <a:p>
            <a:pPr marL="0" indent="0">
              <a:buNone/>
            </a:pPr>
            <a:r>
              <a:rPr lang="en-US" sz="3600" dirty="0">
                <a:latin typeface="Daytona Condensed" panose="020B0506030503040204" pitchFamily="34" charset="0"/>
              </a:rPr>
              <a:t>Which algorithms are used for object detection tasks?</a:t>
            </a:r>
          </a:p>
          <a:p>
            <a:pPr marL="0" indent="0">
              <a:buNone/>
            </a:pPr>
            <a:endParaRPr lang="en-US" sz="3600" dirty="0">
              <a:latin typeface="Daytona Condensed" panose="020B0506030503040204" pitchFamily="34" charset="0"/>
            </a:endParaRPr>
          </a:p>
          <a:p>
            <a:pPr>
              <a:buFont typeface="Wingdings" panose="05000000000000000000" pitchFamily="2" charset="2"/>
              <a:buChar char="q"/>
            </a:pPr>
            <a:r>
              <a:rPr lang="en-US" sz="1800" dirty="0">
                <a:latin typeface="Daytona Condensed" panose="020B0506030503040204" pitchFamily="34" charset="0"/>
              </a:rPr>
              <a:t>RCNN</a:t>
            </a:r>
          </a:p>
          <a:p>
            <a:pPr>
              <a:buFont typeface="Wingdings" panose="05000000000000000000" pitchFamily="2" charset="2"/>
              <a:buChar char="q"/>
            </a:pPr>
            <a:r>
              <a:rPr lang="en-US" sz="1800" dirty="0">
                <a:latin typeface="Daytona Condensed" panose="020B0506030503040204" pitchFamily="34" charset="0"/>
              </a:rPr>
              <a:t>Fast RCNN</a:t>
            </a:r>
          </a:p>
          <a:p>
            <a:pPr>
              <a:buFont typeface="Wingdings" panose="05000000000000000000" pitchFamily="2" charset="2"/>
              <a:buChar char="q"/>
            </a:pPr>
            <a:r>
              <a:rPr lang="en-US" sz="1800" dirty="0">
                <a:latin typeface="Daytona Condensed" panose="020B0506030503040204" pitchFamily="34" charset="0"/>
              </a:rPr>
              <a:t>Faster RCNN</a:t>
            </a:r>
          </a:p>
          <a:p>
            <a:pPr>
              <a:buFont typeface="Wingdings" panose="05000000000000000000" pitchFamily="2" charset="2"/>
              <a:buChar char="q"/>
            </a:pPr>
            <a:r>
              <a:rPr lang="en-US" sz="1800" dirty="0">
                <a:latin typeface="Daytona Condensed" panose="020B0506030503040204" pitchFamily="34" charset="0"/>
              </a:rPr>
              <a:t>YOLO</a:t>
            </a:r>
          </a:p>
          <a:p>
            <a:pPr>
              <a:buFont typeface="Wingdings" panose="05000000000000000000" pitchFamily="2" charset="2"/>
              <a:buChar char="q"/>
            </a:pPr>
            <a:endParaRPr lang="nl-NL" sz="2400" dirty="0">
              <a:latin typeface="Abadi Extra Light" panose="020B0204020104020204" pitchFamily="34" charset="0"/>
            </a:endParaRPr>
          </a:p>
        </p:txBody>
      </p:sp>
    </p:spTree>
    <p:extLst>
      <p:ext uri="{BB962C8B-B14F-4D97-AF65-F5344CB8AC3E}">
        <p14:creationId xmlns:p14="http://schemas.microsoft.com/office/powerpoint/2010/main" val="72991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AA75-3682-44C6-B4EE-963183A303F5}"/>
              </a:ext>
            </a:extLst>
          </p:cNvPr>
          <p:cNvSpPr>
            <a:spLocks noGrp="1"/>
          </p:cNvSpPr>
          <p:nvPr>
            <p:ph type="title"/>
          </p:nvPr>
        </p:nvSpPr>
        <p:spPr>
          <a:xfrm>
            <a:off x="685800" y="609480"/>
            <a:ext cx="7771680" cy="704970"/>
          </a:xfrm>
        </p:spPr>
        <p:txBody>
          <a:bodyPr/>
          <a:lstStyle/>
          <a:p>
            <a:r>
              <a:rPr lang="nl-NL" dirty="0">
                <a:latin typeface="Abadi" panose="020B0604020104020204" pitchFamily="34" charset="0"/>
              </a:rPr>
              <a:t>An </a:t>
            </a:r>
            <a:r>
              <a:rPr lang="nl-NL" dirty="0" err="1">
                <a:latin typeface="Abadi" panose="020B0604020104020204" pitchFamily="34" charset="0"/>
              </a:rPr>
              <a:t>Example</a:t>
            </a:r>
            <a:endParaRPr lang="nl-NL" dirty="0">
              <a:latin typeface="Abadi" panose="020B0604020104020204" pitchFamily="34" charset="0"/>
            </a:endParaRPr>
          </a:p>
        </p:txBody>
      </p:sp>
      <p:sp>
        <p:nvSpPr>
          <p:cNvPr id="3" name="Subtitle 2">
            <a:extLst>
              <a:ext uri="{FF2B5EF4-FFF2-40B4-BE49-F238E27FC236}">
                <a16:creationId xmlns:a16="http://schemas.microsoft.com/office/drawing/2014/main" id="{97416F08-62F6-422E-A851-9EFD190A0C23}"/>
              </a:ext>
            </a:extLst>
          </p:cNvPr>
          <p:cNvSpPr>
            <a:spLocks noGrp="1"/>
          </p:cNvSpPr>
          <p:nvPr>
            <p:ph type="subTitle"/>
          </p:nvPr>
        </p:nvSpPr>
        <p:spPr>
          <a:xfrm>
            <a:off x="714375" y="1452120"/>
            <a:ext cx="8229240" cy="1186305"/>
          </a:xfrm>
        </p:spPr>
        <p:txBody>
          <a:bodyPr/>
          <a:lstStyle/>
          <a:p>
            <a:pPr marL="0" indent="0">
              <a:buNone/>
            </a:pPr>
            <a:r>
              <a:rPr lang="en-US" sz="2400" dirty="0">
                <a:solidFill>
                  <a:srgbClr val="00B050"/>
                </a:solidFill>
                <a:latin typeface="Abadi Extra Light" panose="020B0204020104020204" pitchFamily="34" charset="0"/>
              </a:rPr>
              <a:t>The task is to detect all the Red Blood Cells (RBCs), White Blood Cells (WBCs), and Platelets in each image taken via microscopic image readings. </a:t>
            </a:r>
            <a:endParaRPr lang="nl-NL" sz="2400" dirty="0">
              <a:solidFill>
                <a:srgbClr val="00B050"/>
              </a:solidFill>
              <a:latin typeface="Abadi Extra Light" panose="020B0204020104020204" pitchFamily="34" charset="0"/>
            </a:endParaRPr>
          </a:p>
        </p:txBody>
      </p:sp>
      <p:pic>
        <p:nvPicPr>
          <p:cNvPr id="10242" name="Picture 2">
            <a:extLst>
              <a:ext uri="{FF2B5EF4-FFF2-40B4-BE49-F238E27FC236}">
                <a16:creationId xmlns:a16="http://schemas.microsoft.com/office/drawing/2014/main" id="{94314408-73CC-41E1-B3CD-155DA9E5D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371725"/>
            <a:ext cx="5981700" cy="4486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D12DB0-A15A-4C3D-A292-63B5D79198B6}"/>
              </a:ext>
            </a:extLst>
          </p:cNvPr>
          <p:cNvSpPr txBox="1"/>
          <p:nvPr/>
        </p:nvSpPr>
        <p:spPr>
          <a:xfrm>
            <a:off x="762000" y="3186797"/>
            <a:ext cx="2228850" cy="2246769"/>
          </a:xfrm>
          <a:prstGeom prst="rect">
            <a:avLst/>
          </a:prstGeom>
          <a:noFill/>
        </p:spPr>
        <p:txBody>
          <a:bodyPr wrap="square">
            <a:spAutoFit/>
          </a:bodyPr>
          <a:lstStyle/>
          <a:p>
            <a:r>
              <a:rPr lang="en-US" sz="2800" dirty="0">
                <a:solidFill>
                  <a:srgbClr val="FF0000"/>
                </a:solidFill>
                <a:latin typeface="Abadi Extra Light" panose="020B0204020104020204" pitchFamily="34" charset="0"/>
              </a:rPr>
              <a:t>a sample of what final predictions should look like:</a:t>
            </a:r>
            <a:endParaRPr lang="nl-NL" sz="2800" dirty="0">
              <a:solidFill>
                <a:srgbClr val="FF0000"/>
              </a:solidFill>
            </a:endParaRPr>
          </a:p>
        </p:txBody>
      </p:sp>
    </p:spTree>
    <p:extLst>
      <p:ext uri="{BB962C8B-B14F-4D97-AF65-F5344CB8AC3E}">
        <p14:creationId xmlns:p14="http://schemas.microsoft.com/office/powerpoint/2010/main" val="147624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4A0-751A-45D6-B444-C7738945B16F}"/>
              </a:ext>
            </a:extLst>
          </p:cNvPr>
          <p:cNvSpPr>
            <a:spLocks noGrp="1"/>
          </p:cNvSpPr>
          <p:nvPr>
            <p:ph type="title"/>
          </p:nvPr>
        </p:nvSpPr>
        <p:spPr/>
        <p:txBody>
          <a:bodyPr/>
          <a:lstStyle/>
          <a:p>
            <a:r>
              <a:rPr lang="nl-NL" dirty="0">
                <a:latin typeface="Daytona Condensed" panose="020B0506030503040204" pitchFamily="34" charset="0"/>
              </a:rPr>
              <a:t>Data Exploration</a:t>
            </a:r>
          </a:p>
        </p:txBody>
      </p:sp>
      <p:sp>
        <p:nvSpPr>
          <p:cNvPr id="3" name="Subtitle 2">
            <a:extLst>
              <a:ext uri="{FF2B5EF4-FFF2-40B4-BE49-F238E27FC236}">
                <a16:creationId xmlns:a16="http://schemas.microsoft.com/office/drawing/2014/main" id="{EA806907-1E93-406C-AB96-4D85B0459330}"/>
              </a:ext>
            </a:extLst>
          </p:cNvPr>
          <p:cNvSpPr>
            <a:spLocks noGrp="1"/>
          </p:cNvSpPr>
          <p:nvPr>
            <p:ph type="subTitle"/>
          </p:nvPr>
        </p:nvSpPr>
        <p:spPr>
          <a:xfrm>
            <a:off x="733425" y="2962155"/>
            <a:ext cx="7771680" cy="1142280"/>
          </a:xfrm>
        </p:spPr>
        <p:txBody>
          <a:bodyPr/>
          <a:lstStyle/>
          <a:p>
            <a:r>
              <a:rPr lang="en-US" sz="2400" dirty="0" err="1">
                <a:latin typeface="Abadi Extra Light" panose="020B0204020104020204" pitchFamily="34" charset="0"/>
              </a:rPr>
              <a:t>train_images</a:t>
            </a:r>
            <a:r>
              <a:rPr lang="en-US" sz="2400" dirty="0">
                <a:latin typeface="Abadi Extra Light" panose="020B0204020104020204" pitchFamily="34" charset="0"/>
              </a:rPr>
              <a:t>: Images that we will be using to train the model. We have the classes and the actual bounding boxes for each class in this folder.</a:t>
            </a:r>
          </a:p>
          <a:p>
            <a:r>
              <a:rPr lang="en-US" sz="2400" dirty="0" err="1">
                <a:latin typeface="Abadi Extra Light" panose="020B0204020104020204" pitchFamily="34" charset="0"/>
              </a:rPr>
              <a:t>test_images</a:t>
            </a:r>
            <a:r>
              <a:rPr lang="en-US" sz="2400" dirty="0">
                <a:latin typeface="Abadi Extra Light" panose="020B0204020104020204" pitchFamily="34" charset="0"/>
              </a:rPr>
              <a:t>: Images in this folder will be used to make predictions using the trained model. This set is missing the classes and the bounding boxes for these classes.</a:t>
            </a:r>
          </a:p>
          <a:p>
            <a:r>
              <a:rPr lang="en-US" sz="2400" dirty="0">
                <a:latin typeface="Abadi Extra Light" panose="020B0204020104020204" pitchFamily="34" charset="0"/>
              </a:rPr>
              <a:t>train.csv: Contains the name, class and bounding box coordinates for each image. There can be multiple rows for one image as a single image can have more than one object.</a:t>
            </a:r>
            <a:endParaRPr lang="nl-NL" sz="2400" dirty="0">
              <a:latin typeface="Abadi Extra Light" panose="020B0204020104020204" pitchFamily="34" charset="0"/>
            </a:endParaRPr>
          </a:p>
        </p:txBody>
      </p:sp>
    </p:spTree>
    <p:extLst>
      <p:ext uri="{BB962C8B-B14F-4D97-AF65-F5344CB8AC3E}">
        <p14:creationId xmlns:p14="http://schemas.microsoft.com/office/powerpoint/2010/main" val="189899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A2A4-68A1-4F25-8EEB-61BBBC9528C9}"/>
              </a:ext>
            </a:extLst>
          </p:cNvPr>
          <p:cNvSpPr>
            <a:spLocks noGrp="1"/>
          </p:cNvSpPr>
          <p:nvPr>
            <p:ph type="title"/>
          </p:nvPr>
        </p:nvSpPr>
        <p:spPr/>
        <p:txBody>
          <a:bodyPr/>
          <a:lstStyle/>
          <a:p>
            <a:r>
              <a:rPr lang="nl-NL" dirty="0">
                <a:latin typeface="Abadi" panose="020B0604020104020204" pitchFamily="34" charset="0"/>
              </a:rPr>
              <a:t>Image </a:t>
            </a:r>
            <a:r>
              <a:rPr lang="nl-NL" dirty="0" err="1">
                <a:latin typeface="Abadi" panose="020B0604020104020204" pitchFamily="34" charset="0"/>
              </a:rPr>
              <a:t>Annotation</a:t>
            </a:r>
            <a:r>
              <a:rPr lang="nl-NL" dirty="0">
                <a:latin typeface="Abadi" panose="020B0604020104020204" pitchFamily="34" charset="0"/>
              </a:rPr>
              <a:t>/</a:t>
            </a:r>
            <a:r>
              <a:rPr lang="nl-NL" dirty="0" err="1">
                <a:latin typeface="Abadi" panose="020B0604020104020204" pitchFamily="34" charset="0"/>
              </a:rPr>
              <a:t>labelling</a:t>
            </a:r>
            <a:endParaRPr lang="nl-NL" dirty="0">
              <a:latin typeface="Abadi" panose="020B0604020104020204" pitchFamily="34" charset="0"/>
            </a:endParaRPr>
          </a:p>
        </p:txBody>
      </p:sp>
      <p:pic>
        <p:nvPicPr>
          <p:cNvPr id="11266" name="Picture 2">
            <a:extLst>
              <a:ext uri="{FF2B5EF4-FFF2-40B4-BE49-F238E27FC236}">
                <a16:creationId xmlns:a16="http://schemas.microsoft.com/office/drawing/2014/main" id="{CE398893-FB68-42BC-A421-654B6E3B5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109913"/>
            <a:ext cx="33528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AD93F19-9F3A-4377-A588-60F7CE30D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2890838"/>
            <a:ext cx="32289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4F796153-EADE-4AA0-BAFD-85635A1DADB7}"/>
              </a:ext>
            </a:extLst>
          </p:cNvPr>
          <p:cNvSpPr/>
          <p:nvPr/>
        </p:nvSpPr>
        <p:spPr>
          <a:xfrm>
            <a:off x="4038600" y="3667125"/>
            <a:ext cx="819150" cy="49530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92B78CE8-F991-4067-8328-B5F12F05A589}"/>
              </a:ext>
            </a:extLst>
          </p:cNvPr>
          <p:cNvSpPr txBox="1"/>
          <p:nvPr/>
        </p:nvSpPr>
        <p:spPr>
          <a:xfrm>
            <a:off x="676275" y="1599337"/>
            <a:ext cx="7943850" cy="923330"/>
          </a:xfrm>
          <a:prstGeom prst="rect">
            <a:avLst/>
          </a:prstGeom>
          <a:noFill/>
        </p:spPr>
        <p:txBody>
          <a:bodyPr wrap="square">
            <a:spAutoFit/>
          </a:bodyPr>
          <a:lstStyle/>
          <a:p>
            <a:r>
              <a:rPr lang="en-US" dirty="0">
                <a:latin typeface="Abadi Extra Light" panose="020B0204020104020204" pitchFamily="34" charset="0"/>
              </a:rPr>
              <a:t>Labeling images is necessary for functional datasets because it lets the training model know what the important parts of the image are (classes) so that it can later use these notes to identify those classes in new, never-before-seen images.</a:t>
            </a:r>
            <a:endParaRPr lang="nl-NL" dirty="0">
              <a:latin typeface="Abadi Extra Light" panose="020B0204020104020204" pitchFamily="34" charset="0"/>
            </a:endParaRPr>
          </a:p>
        </p:txBody>
      </p:sp>
    </p:spTree>
    <p:extLst>
      <p:ext uri="{BB962C8B-B14F-4D97-AF65-F5344CB8AC3E}">
        <p14:creationId xmlns:p14="http://schemas.microsoft.com/office/powerpoint/2010/main" val="2102207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3426-15C1-4085-98EE-86B492727E8F}"/>
              </a:ext>
            </a:extLst>
          </p:cNvPr>
          <p:cNvSpPr>
            <a:spLocks noGrp="1"/>
          </p:cNvSpPr>
          <p:nvPr>
            <p:ph type="title"/>
          </p:nvPr>
        </p:nvSpPr>
        <p:spPr/>
        <p:txBody>
          <a:bodyPr/>
          <a:lstStyle/>
          <a:p>
            <a:r>
              <a:rPr lang="nl-NL" dirty="0">
                <a:latin typeface="Abadi" panose="020B0604020104020204" pitchFamily="34" charset="0"/>
              </a:rPr>
              <a:t>Image </a:t>
            </a:r>
            <a:r>
              <a:rPr lang="nl-NL" dirty="0" err="1">
                <a:latin typeface="Abadi" panose="020B0604020104020204" pitchFamily="34" charset="0"/>
              </a:rPr>
              <a:t>Annotation</a:t>
            </a:r>
            <a:r>
              <a:rPr lang="nl-NL" dirty="0">
                <a:latin typeface="Abadi" panose="020B0604020104020204" pitchFamily="34" charset="0"/>
              </a:rPr>
              <a:t> tools</a:t>
            </a:r>
          </a:p>
        </p:txBody>
      </p:sp>
      <p:sp>
        <p:nvSpPr>
          <p:cNvPr id="3" name="Subtitle 2">
            <a:extLst>
              <a:ext uri="{FF2B5EF4-FFF2-40B4-BE49-F238E27FC236}">
                <a16:creationId xmlns:a16="http://schemas.microsoft.com/office/drawing/2014/main" id="{BD4C5EB9-43E6-48C2-9FF7-7930D3C47707}"/>
              </a:ext>
            </a:extLst>
          </p:cNvPr>
          <p:cNvSpPr>
            <a:spLocks noGrp="1"/>
          </p:cNvSpPr>
          <p:nvPr>
            <p:ph type="subTitle"/>
          </p:nvPr>
        </p:nvSpPr>
        <p:spPr>
          <a:xfrm>
            <a:off x="714375" y="1747395"/>
            <a:ext cx="8229240" cy="2253105"/>
          </a:xfrm>
        </p:spPr>
        <p:txBody>
          <a:bodyPr/>
          <a:lstStyle/>
          <a:p>
            <a:r>
              <a:rPr lang="nl-NL" dirty="0">
                <a:latin typeface="Abadi Extra Light" panose="020B0204020104020204" pitchFamily="34" charset="0"/>
              </a:rPr>
              <a:t>Makesense.ai </a:t>
            </a:r>
          </a:p>
          <a:p>
            <a:r>
              <a:rPr lang="nl-NL" dirty="0" err="1">
                <a:latin typeface="Abadi Extra Light" panose="020B0204020104020204" pitchFamily="34" charset="0"/>
              </a:rPr>
              <a:t>Labelimg</a:t>
            </a:r>
            <a:endParaRPr lang="nl-NL" dirty="0">
              <a:latin typeface="Abadi Extra Light" panose="020B0204020104020204" pitchFamily="34" charset="0"/>
            </a:endParaRPr>
          </a:p>
          <a:p>
            <a:r>
              <a:rPr lang="nl-NL" dirty="0" err="1">
                <a:latin typeface="Abadi Extra Light" panose="020B0204020104020204" pitchFamily="34" charset="0"/>
              </a:rPr>
              <a:t>labelme</a:t>
            </a:r>
            <a:endParaRPr lang="nl-NL" dirty="0">
              <a:latin typeface="Abadi Extra Light" panose="020B0204020104020204" pitchFamily="34" charset="0"/>
            </a:endParaRPr>
          </a:p>
        </p:txBody>
      </p:sp>
    </p:spTree>
    <p:extLst>
      <p:ext uri="{BB962C8B-B14F-4D97-AF65-F5344CB8AC3E}">
        <p14:creationId xmlns:p14="http://schemas.microsoft.com/office/powerpoint/2010/main" val="1369593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9321-4F93-70D6-D61A-1352717452A2}"/>
              </a:ext>
            </a:extLst>
          </p:cNvPr>
          <p:cNvSpPr>
            <a:spLocks noGrp="1"/>
          </p:cNvSpPr>
          <p:nvPr>
            <p:ph type="title"/>
          </p:nvPr>
        </p:nvSpPr>
        <p:spPr>
          <a:xfrm>
            <a:off x="616859" y="975240"/>
            <a:ext cx="8376920" cy="1879720"/>
          </a:xfrm>
        </p:spPr>
        <p:txBody>
          <a:bodyPr/>
          <a:lstStyle/>
          <a:p>
            <a:r>
              <a:rPr lang="nl-NL" sz="3200" dirty="0" err="1">
                <a:latin typeface="Abadi" panose="020B0604020104020204" pitchFamily="34" charset="0"/>
              </a:rPr>
              <a:t>What</a:t>
            </a:r>
            <a:r>
              <a:rPr lang="nl-NL" sz="3200" dirty="0">
                <a:latin typeface="Abadi" panose="020B0604020104020204" pitchFamily="34" charset="0"/>
              </a:rPr>
              <a:t> is a Feature map?</a:t>
            </a:r>
            <a:br>
              <a:rPr lang="nl-NL" sz="3200" dirty="0"/>
            </a:br>
            <a:r>
              <a:rPr lang="en-US" sz="2800" dirty="0">
                <a:latin typeface="Abadi Extra Light" panose="020B0204020104020204" pitchFamily="34" charset="0"/>
              </a:rPr>
              <a:t>In CNNs, the input image is convolved with one or more filters to produce multiple feature maps. A feature map is responsible for detecting different visual features or patterns in the input.</a:t>
            </a:r>
            <a:endParaRPr lang="nl-NL" sz="2800" dirty="0">
              <a:latin typeface="Abadi Extra Light" panose="020B0204020104020204" pitchFamily="34" charset="0"/>
            </a:endParaRPr>
          </a:p>
        </p:txBody>
      </p:sp>
      <p:pic>
        <p:nvPicPr>
          <p:cNvPr id="1026" name="Picture 2">
            <a:extLst>
              <a:ext uri="{FF2B5EF4-FFF2-40B4-BE49-F238E27FC236}">
                <a16:creationId xmlns:a16="http://schemas.microsoft.com/office/drawing/2014/main" id="{EBD5CD61-6653-57F6-8BA4-38EE15470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80" y="2714993"/>
            <a:ext cx="5226599" cy="381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25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4702-AD96-7C73-7624-FD2CD6D3C278}"/>
              </a:ext>
            </a:extLst>
          </p:cNvPr>
          <p:cNvSpPr>
            <a:spLocks noGrp="1"/>
          </p:cNvSpPr>
          <p:nvPr>
            <p:ph type="title"/>
          </p:nvPr>
        </p:nvSpPr>
        <p:spPr/>
        <p:txBody>
          <a:bodyPr/>
          <a:lstStyle/>
          <a:p>
            <a:r>
              <a:rPr lang="nl-NL" dirty="0" err="1">
                <a:latin typeface="Daytona Condensed" panose="020B0506030503040204" pitchFamily="34" charset="0"/>
              </a:rPr>
              <a:t>Calculate</a:t>
            </a:r>
            <a:r>
              <a:rPr lang="nl-NL" dirty="0">
                <a:latin typeface="Daytona Condensed" panose="020B0506030503040204" pitchFamily="34" charset="0"/>
              </a:rPr>
              <a:t> Featuremap </a:t>
            </a:r>
            <a:r>
              <a:rPr lang="nl-NL" dirty="0" err="1">
                <a:latin typeface="Daytona Condensed" panose="020B0506030503040204" pitchFamily="34" charset="0"/>
              </a:rPr>
              <a:t>size</a:t>
            </a:r>
            <a:endParaRPr lang="nl-NL" dirty="0">
              <a:latin typeface="Daytona Condensed" panose="020B0506030503040204" pitchFamily="34" charset="0"/>
            </a:endParaRPr>
          </a:p>
        </p:txBody>
      </p:sp>
      <p:sp>
        <p:nvSpPr>
          <p:cNvPr id="3" name="Subtitle 2">
            <a:extLst>
              <a:ext uri="{FF2B5EF4-FFF2-40B4-BE49-F238E27FC236}">
                <a16:creationId xmlns:a16="http://schemas.microsoft.com/office/drawing/2014/main" id="{8C595ED1-09C9-BBD2-A2F3-4EFB3BDB44F3}"/>
              </a:ext>
            </a:extLst>
          </p:cNvPr>
          <p:cNvSpPr>
            <a:spLocks noGrp="1"/>
          </p:cNvSpPr>
          <p:nvPr>
            <p:ph type="subTitle"/>
          </p:nvPr>
        </p:nvSpPr>
        <p:spPr>
          <a:xfrm>
            <a:off x="762000" y="2316480"/>
            <a:ext cx="7071360" cy="1142280"/>
          </a:xfrm>
        </p:spPr>
        <p:txBody>
          <a:bodyPr/>
          <a:lstStyle/>
          <a:p>
            <a:pPr marL="0" indent="0">
              <a:buNone/>
            </a:pPr>
            <a:r>
              <a:rPr lang="nl-NL" sz="3600" dirty="0" err="1">
                <a:latin typeface="Abadi Extra Light" panose="020B0204020104020204" pitchFamily="34" charset="0"/>
              </a:rPr>
              <a:t>If</a:t>
            </a:r>
            <a:r>
              <a:rPr lang="nl-NL" sz="3600" dirty="0">
                <a:latin typeface="Abadi Extra Light" panose="020B0204020104020204" pitchFamily="34" charset="0"/>
              </a:rPr>
              <a:t> </a:t>
            </a:r>
            <a:r>
              <a:rPr lang="en-US" sz="3600" dirty="0">
                <a:latin typeface="Abadi Extra Light" panose="020B0204020104020204" pitchFamily="34" charset="0"/>
              </a:rPr>
              <a:t>a 131x131 image is convolved with a kernel of 3x3 size, having strides of 2 and no padding, calculate the size of the resultant feature map.</a:t>
            </a:r>
            <a:endParaRPr lang="nl-NL" sz="3600" dirty="0">
              <a:latin typeface="Abadi Extra Light" panose="020B0204020104020204" pitchFamily="34" charset="0"/>
            </a:endParaRPr>
          </a:p>
        </p:txBody>
      </p:sp>
      <p:cxnSp>
        <p:nvCxnSpPr>
          <p:cNvPr id="6" name="Straight Connector 5">
            <a:extLst>
              <a:ext uri="{FF2B5EF4-FFF2-40B4-BE49-F238E27FC236}">
                <a16:creationId xmlns:a16="http://schemas.microsoft.com/office/drawing/2014/main" id="{70D78FC8-2006-65DE-0FC2-526364C46DA0}"/>
              </a:ext>
            </a:extLst>
          </p:cNvPr>
          <p:cNvCxnSpPr>
            <a:cxnSpLocks/>
          </p:cNvCxnSpPr>
          <p:nvPr/>
        </p:nvCxnSpPr>
        <p:spPr>
          <a:xfrm>
            <a:off x="2428240" y="5222240"/>
            <a:ext cx="7010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D6D0E88-C96A-C0E1-B465-F6A6AE1DA966}"/>
              </a:ext>
            </a:extLst>
          </p:cNvPr>
          <p:cNvGrpSpPr/>
          <p:nvPr/>
        </p:nvGrpSpPr>
        <p:grpSpPr>
          <a:xfrm>
            <a:off x="1910080" y="4846320"/>
            <a:ext cx="3362960" cy="714773"/>
            <a:chOff x="1910080" y="4846320"/>
            <a:chExt cx="3362960" cy="714773"/>
          </a:xfrm>
        </p:grpSpPr>
        <p:sp>
          <p:nvSpPr>
            <p:cNvPr id="4" name="TextBox 3">
              <a:extLst>
                <a:ext uri="{FF2B5EF4-FFF2-40B4-BE49-F238E27FC236}">
                  <a16:creationId xmlns:a16="http://schemas.microsoft.com/office/drawing/2014/main" id="{14D914AA-520C-D8BE-7F66-2BCD89FEB76F}"/>
                </a:ext>
              </a:extLst>
            </p:cNvPr>
            <p:cNvSpPr txBox="1"/>
            <p:nvPr/>
          </p:nvSpPr>
          <p:spPr>
            <a:xfrm>
              <a:off x="1910080" y="4846320"/>
              <a:ext cx="3362960" cy="646331"/>
            </a:xfrm>
            <a:prstGeom prst="rect">
              <a:avLst/>
            </a:prstGeom>
            <a:noFill/>
          </p:spPr>
          <p:txBody>
            <a:bodyPr wrap="square" rtlCol="0">
              <a:spAutoFit/>
            </a:bodyPr>
            <a:lstStyle/>
            <a:p>
              <a:r>
                <a:rPr lang="nl-NL" dirty="0"/>
                <a:t>O= [ 131-3 ]</a:t>
              </a:r>
            </a:p>
            <a:p>
              <a:endParaRPr lang="nl-NL" dirty="0"/>
            </a:p>
          </p:txBody>
        </p:sp>
        <p:grpSp>
          <p:nvGrpSpPr>
            <p:cNvPr id="11" name="Group 10">
              <a:extLst>
                <a:ext uri="{FF2B5EF4-FFF2-40B4-BE49-F238E27FC236}">
                  <a16:creationId xmlns:a16="http://schemas.microsoft.com/office/drawing/2014/main" id="{FC146E55-CAD4-67AC-21C5-B7EB23407E23}"/>
                </a:ext>
              </a:extLst>
            </p:cNvPr>
            <p:cNvGrpSpPr/>
            <p:nvPr/>
          </p:nvGrpSpPr>
          <p:grpSpPr>
            <a:xfrm>
              <a:off x="2600960" y="4875908"/>
              <a:ext cx="2138680" cy="685185"/>
              <a:chOff x="2600960" y="4875908"/>
              <a:chExt cx="2138680" cy="685185"/>
            </a:xfrm>
          </p:grpSpPr>
          <p:sp>
            <p:nvSpPr>
              <p:cNvPr id="7" name="TextBox 6">
                <a:extLst>
                  <a:ext uri="{FF2B5EF4-FFF2-40B4-BE49-F238E27FC236}">
                    <a16:creationId xmlns:a16="http://schemas.microsoft.com/office/drawing/2014/main" id="{D3E27DC3-95FA-9A94-67B6-BE691FEDBAD8}"/>
                  </a:ext>
                </a:extLst>
              </p:cNvPr>
              <p:cNvSpPr txBox="1"/>
              <p:nvPr/>
            </p:nvSpPr>
            <p:spPr>
              <a:xfrm>
                <a:off x="2600960" y="5191761"/>
                <a:ext cx="528320" cy="369332"/>
              </a:xfrm>
              <a:prstGeom prst="rect">
                <a:avLst/>
              </a:prstGeom>
              <a:noFill/>
            </p:spPr>
            <p:txBody>
              <a:bodyPr wrap="square" rtlCol="0">
                <a:spAutoFit/>
              </a:bodyPr>
              <a:lstStyle/>
              <a:p>
                <a:r>
                  <a:rPr lang="nl-NL" dirty="0"/>
                  <a:t>2</a:t>
                </a:r>
              </a:p>
            </p:txBody>
          </p:sp>
          <p:sp>
            <p:nvSpPr>
              <p:cNvPr id="9" name="TextBox 8">
                <a:extLst>
                  <a:ext uri="{FF2B5EF4-FFF2-40B4-BE49-F238E27FC236}">
                    <a16:creationId xmlns:a16="http://schemas.microsoft.com/office/drawing/2014/main" id="{6218D00E-9C29-2D36-B6F0-86707792D25F}"/>
                  </a:ext>
                </a:extLst>
              </p:cNvPr>
              <p:cNvSpPr txBox="1"/>
              <p:nvPr/>
            </p:nvSpPr>
            <p:spPr>
              <a:xfrm>
                <a:off x="3210560" y="4875908"/>
                <a:ext cx="762000" cy="369332"/>
              </a:xfrm>
              <a:prstGeom prst="rect">
                <a:avLst/>
              </a:prstGeom>
              <a:noFill/>
            </p:spPr>
            <p:txBody>
              <a:bodyPr wrap="square" rtlCol="0">
                <a:spAutoFit/>
              </a:bodyPr>
              <a:lstStyle/>
              <a:p>
                <a:r>
                  <a:rPr lang="nl-NL" dirty="0"/>
                  <a:t>+ 1</a:t>
                </a:r>
              </a:p>
            </p:txBody>
          </p:sp>
          <p:sp>
            <p:nvSpPr>
              <p:cNvPr id="10" name="TextBox 9">
                <a:extLst>
                  <a:ext uri="{FF2B5EF4-FFF2-40B4-BE49-F238E27FC236}">
                    <a16:creationId xmlns:a16="http://schemas.microsoft.com/office/drawing/2014/main" id="{23848A34-B078-EEB3-D9E4-C03983E6ABF4}"/>
                  </a:ext>
                </a:extLst>
              </p:cNvPr>
              <p:cNvSpPr txBox="1"/>
              <p:nvPr/>
            </p:nvSpPr>
            <p:spPr>
              <a:xfrm>
                <a:off x="3825238" y="4932234"/>
                <a:ext cx="914402" cy="369332"/>
              </a:xfrm>
              <a:prstGeom prst="rect">
                <a:avLst/>
              </a:prstGeom>
              <a:noFill/>
            </p:spPr>
            <p:txBody>
              <a:bodyPr wrap="square" rtlCol="0">
                <a:spAutoFit/>
              </a:bodyPr>
              <a:lstStyle/>
              <a:p>
                <a:r>
                  <a:rPr lang="nl-NL" dirty="0"/>
                  <a:t>= 65</a:t>
                </a:r>
              </a:p>
            </p:txBody>
          </p:sp>
        </p:grpSp>
      </p:grpSp>
      <p:sp>
        <p:nvSpPr>
          <p:cNvPr id="13" name="TextBox 12">
            <a:extLst>
              <a:ext uri="{FF2B5EF4-FFF2-40B4-BE49-F238E27FC236}">
                <a16:creationId xmlns:a16="http://schemas.microsoft.com/office/drawing/2014/main" id="{72333D93-41DD-A1D2-A51F-2E71B310DED8}"/>
              </a:ext>
            </a:extLst>
          </p:cNvPr>
          <p:cNvSpPr txBox="1"/>
          <p:nvPr/>
        </p:nvSpPr>
        <p:spPr>
          <a:xfrm>
            <a:off x="1427479" y="5879188"/>
            <a:ext cx="5709920" cy="369332"/>
          </a:xfrm>
          <a:prstGeom prst="rect">
            <a:avLst/>
          </a:prstGeom>
          <a:noFill/>
        </p:spPr>
        <p:txBody>
          <a:bodyPr wrap="square" rtlCol="0">
            <a:spAutoFit/>
          </a:bodyPr>
          <a:lstStyle/>
          <a:p>
            <a:r>
              <a:rPr lang="nl-NL" dirty="0" err="1">
                <a:solidFill>
                  <a:srgbClr val="FF0000"/>
                </a:solidFill>
                <a:latin typeface="Abadi" panose="020B0604020104020204" pitchFamily="34" charset="0"/>
              </a:rPr>
              <a:t>So</a:t>
            </a:r>
            <a:r>
              <a:rPr lang="nl-NL" dirty="0">
                <a:solidFill>
                  <a:srgbClr val="FF0000"/>
                </a:solidFill>
                <a:latin typeface="Abadi" panose="020B0604020104020204" pitchFamily="34" charset="0"/>
              </a:rPr>
              <a:t> </a:t>
            </a:r>
            <a:r>
              <a:rPr lang="nl-NL" dirty="0" err="1">
                <a:solidFill>
                  <a:srgbClr val="FF0000"/>
                </a:solidFill>
                <a:latin typeface="Abadi" panose="020B0604020104020204" pitchFamily="34" charset="0"/>
              </a:rPr>
              <a:t>the</a:t>
            </a:r>
            <a:r>
              <a:rPr lang="nl-NL" dirty="0">
                <a:solidFill>
                  <a:srgbClr val="FF0000"/>
                </a:solidFill>
                <a:latin typeface="Abadi" panose="020B0604020104020204" pitchFamily="34" charset="0"/>
              </a:rPr>
              <a:t> feature map </a:t>
            </a:r>
            <a:r>
              <a:rPr lang="nl-NL" dirty="0" err="1">
                <a:solidFill>
                  <a:srgbClr val="FF0000"/>
                </a:solidFill>
                <a:latin typeface="Abadi" panose="020B0604020104020204" pitchFamily="34" charset="0"/>
              </a:rPr>
              <a:t>size</a:t>
            </a:r>
            <a:r>
              <a:rPr lang="nl-NL" dirty="0">
                <a:solidFill>
                  <a:srgbClr val="FF0000"/>
                </a:solidFill>
                <a:latin typeface="Abadi" panose="020B0604020104020204" pitchFamily="34" charset="0"/>
              </a:rPr>
              <a:t> </a:t>
            </a:r>
            <a:r>
              <a:rPr lang="nl-NL" dirty="0" err="1">
                <a:solidFill>
                  <a:srgbClr val="FF0000"/>
                </a:solidFill>
                <a:latin typeface="Abadi" panose="020B0604020104020204" pitchFamily="34" charset="0"/>
              </a:rPr>
              <a:t>will</a:t>
            </a:r>
            <a:r>
              <a:rPr lang="nl-NL" dirty="0">
                <a:solidFill>
                  <a:srgbClr val="FF0000"/>
                </a:solidFill>
                <a:latin typeface="Abadi" panose="020B0604020104020204" pitchFamily="34" charset="0"/>
              </a:rPr>
              <a:t>  </a:t>
            </a:r>
            <a:r>
              <a:rPr lang="nl-NL" dirty="0" err="1">
                <a:solidFill>
                  <a:srgbClr val="FF0000"/>
                </a:solidFill>
                <a:latin typeface="Abadi" panose="020B0604020104020204" pitchFamily="34" charset="0"/>
              </a:rPr>
              <a:t>be</a:t>
            </a:r>
            <a:r>
              <a:rPr lang="nl-NL" dirty="0">
                <a:solidFill>
                  <a:srgbClr val="FF0000"/>
                </a:solidFill>
                <a:latin typeface="Abadi" panose="020B0604020104020204" pitchFamily="34" charset="0"/>
              </a:rPr>
              <a:t> 65x65</a:t>
            </a:r>
          </a:p>
        </p:txBody>
      </p:sp>
    </p:spTree>
    <p:extLst>
      <p:ext uri="{BB962C8B-B14F-4D97-AF65-F5344CB8AC3E}">
        <p14:creationId xmlns:p14="http://schemas.microsoft.com/office/powerpoint/2010/main" val="385227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807B-3113-42C5-8FFE-70B11281B99A}"/>
              </a:ext>
            </a:extLst>
          </p:cNvPr>
          <p:cNvSpPr>
            <a:spLocks noGrp="1"/>
          </p:cNvSpPr>
          <p:nvPr>
            <p:ph type="title"/>
          </p:nvPr>
        </p:nvSpPr>
        <p:spPr>
          <a:xfrm>
            <a:off x="685800" y="609480"/>
            <a:ext cx="8305800" cy="1142280"/>
          </a:xfrm>
        </p:spPr>
        <p:txBody>
          <a:bodyPr/>
          <a:lstStyle/>
          <a:p>
            <a:r>
              <a:rPr lang="nl-NL" sz="3600" dirty="0">
                <a:latin typeface="Abadi" panose="020B0604020104020204" pitchFamily="34" charset="0"/>
              </a:rPr>
              <a:t>Understanding Learning Curves</a:t>
            </a:r>
            <a:br>
              <a:rPr lang="nl-NL" sz="3600" dirty="0">
                <a:latin typeface="Abadi" panose="020B0604020104020204" pitchFamily="34" charset="0"/>
              </a:rPr>
            </a:br>
            <a:r>
              <a:rPr lang="nl-NL" sz="3600" dirty="0">
                <a:latin typeface="Abadi" panose="020B0604020104020204" pitchFamily="34" charset="0"/>
              </a:rPr>
              <a:t>(</a:t>
            </a:r>
            <a:r>
              <a:rPr lang="nl-NL" sz="3600" dirty="0" err="1">
                <a:latin typeface="Abadi" panose="020B0604020104020204" pitchFamily="34" charset="0"/>
              </a:rPr>
              <a:t>diagnostic</a:t>
            </a:r>
            <a:r>
              <a:rPr lang="nl-NL" sz="3600" dirty="0">
                <a:latin typeface="Abadi" panose="020B0604020104020204" pitchFamily="34" charset="0"/>
              </a:rPr>
              <a:t> plots)</a:t>
            </a:r>
          </a:p>
        </p:txBody>
      </p:sp>
      <p:pic>
        <p:nvPicPr>
          <p:cNvPr id="4100" name="Picture 4" descr="Overfitting and underfitting effect on error | Download Scientific Diagram">
            <a:extLst>
              <a:ext uri="{FF2B5EF4-FFF2-40B4-BE49-F238E27FC236}">
                <a16:creationId xmlns:a16="http://schemas.microsoft.com/office/drawing/2014/main" id="{0FE2CD3A-885F-4871-B3DA-3DB7175CD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4" y="1933280"/>
            <a:ext cx="7667625" cy="429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807B-3113-42C5-8FFE-70B11281B99A}"/>
              </a:ext>
            </a:extLst>
          </p:cNvPr>
          <p:cNvSpPr>
            <a:spLocks noGrp="1"/>
          </p:cNvSpPr>
          <p:nvPr>
            <p:ph type="title"/>
          </p:nvPr>
        </p:nvSpPr>
        <p:spPr>
          <a:xfrm>
            <a:off x="685800" y="609480"/>
            <a:ext cx="8305800" cy="1142280"/>
          </a:xfrm>
        </p:spPr>
        <p:txBody>
          <a:bodyPr/>
          <a:lstStyle/>
          <a:p>
            <a:r>
              <a:rPr lang="nl-NL" sz="3600" dirty="0">
                <a:latin typeface="Abadi" panose="020B0604020104020204" pitchFamily="34" charset="0"/>
              </a:rPr>
              <a:t>Understanding Learning Curves</a:t>
            </a:r>
            <a:br>
              <a:rPr lang="nl-NL" sz="3600" dirty="0">
                <a:latin typeface="Abadi" panose="020B0604020104020204" pitchFamily="34" charset="0"/>
              </a:rPr>
            </a:br>
            <a:r>
              <a:rPr lang="nl-NL" sz="3600" dirty="0">
                <a:latin typeface="Abadi" panose="020B0604020104020204" pitchFamily="34" charset="0"/>
              </a:rPr>
              <a:t>(</a:t>
            </a:r>
            <a:r>
              <a:rPr lang="nl-NL" sz="3600" dirty="0" err="1">
                <a:latin typeface="Abadi" panose="020B0604020104020204" pitchFamily="34" charset="0"/>
              </a:rPr>
              <a:t>diagnostic</a:t>
            </a:r>
            <a:r>
              <a:rPr lang="nl-NL" sz="3600" dirty="0">
                <a:latin typeface="Abadi" panose="020B0604020104020204" pitchFamily="34" charset="0"/>
              </a:rPr>
              <a:t> plots)</a:t>
            </a:r>
          </a:p>
        </p:txBody>
      </p:sp>
      <p:pic>
        <p:nvPicPr>
          <p:cNvPr id="5122" name="Picture 2" descr="How to generate Accuracy Curve by Epoch to detect Overfitting with Training  &amp;amp; Validation Data - KNIME Analytics Platform - KNIME Community Forum">
            <a:extLst>
              <a:ext uri="{FF2B5EF4-FFF2-40B4-BE49-F238E27FC236}">
                <a16:creationId xmlns:a16="http://schemas.microsoft.com/office/drawing/2014/main" id="{4CE4E6DA-572E-4C05-AB4B-6BE74E0D8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18122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2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3ACA-A9DD-4215-BD50-DC1DFBB8969D}"/>
              </a:ext>
            </a:extLst>
          </p:cNvPr>
          <p:cNvSpPr>
            <a:spLocks noGrp="1"/>
          </p:cNvSpPr>
          <p:nvPr>
            <p:ph type="title"/>
          </p:nvPr>
        </p:nvSpPr>
        <p:spPr>
          <a:xfrm>
            <a:off x="1047750" y="1209555"/>
            <a:ext cx="7771680" cy="1142280"/>
          </a:xfrm>
        </p:spPr>
        <p:txBody>
          <a:bodyPr/>
          <a:lstStyle/>
          <a:p>
            <a:r>
              <a:rPr lang="nl-NL" dirty="0">
                <a:latin typeface="Abadi" panose="020B0604020104020204" pitchFamily="34" charset="0"/>
              </a:rPr>
              <a:t>How </a:t>
            </a:r>
            <a:r>
              <a:rPr lang="nl-NL" dirty="0" err="1">
                <a:latin typeface="Abadi" panose="020B0604020104020204" pitchFamily="34" charset="0"/>
              </a:rPr>
              <a:t>to</a:t>
            </a:r>
            <a:r>
              <a:rPr lang="nl-NL" dirty="0">
                <a:latin typeface="Abadi" panose="020B0604020104020204" pitchFamily="34" charset="0"/>
              </a:rPr>
              <a:t> </a:t>
            </a:r>
            <a:r>
              <a:rPr lang="nl-NL" dirty="0" err="1">
                <a:latin typeface="Abadi" panose="020B0604020104020204" pitchFamily="34" charset="0"/>
              </a:rPr>
              <a:t>avoid</a:t>
            </a:r>
            <a:r>
              <a:rPr lang="nl-NL" dirty="0">
                <a:latin typeface="Abadi" panose="020B0604020104020204" pitchFamily="34" charset="0"/>
              </a:rPr>
              <a:t> </a:t>
            </a:r>
            <a:r>
              <a:rPr lang="nl-NL" dirty="0" err="1">
                <a:latin typeface="Abadi" panose="020B0604020104020204" pitchFamily="34" charset="0"/>
              </a:rPr>
              <a:t>Overfitting</a:t>
            </a:r>
            <a:r>
              <a:rPr lang="nl-NL" dirty="0">
                <a:latin typeface="Abadi" panose="020B0604020104020204" pitchFamily="34" charset="0"/>
              </a:rPr>
              <a:t>?</a:t>
            </a:r>
          </a:p>
        </p:txBody>
      </p:sp>
    </p:spTree>
    <p:extLst>
      <p:ext uri="{BB962C8B-B14F-4D97-AF65-F5344CB8AC3E}">
        <p14:creationId xmlns:p14="http://schemas.microsoft.com/office/powerpoint/2010/main" val="132050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99CB-0AC9-46D5-A99E-8C95FB0E4314}"/>
              </a:ext>
            </a:extLst>
          </p:cNvPr>
          <p:cNvSpPr>
            <a:spLocks noGrp="1"/>
          </p:cNvSpPr>
          <p:nvPr>
            <p:ph type="title"/>
          </p:nvPr>
        </p:nvSpPr>
        <p:spPr/>
        <p:txBody>
          <a:bodyPr/>
          <a:lstStyle/>
          <a:p>
            <a:r>
              <a:rPr lang="nl-NL" dirty="0">
                <a:latin typeface="Abadi" panose="020B0604020104020204" pitchFamily="34" charset="0"/>
              </a:rPr>
              <a:t>a) </a:t>
            </a:r>
            <a:r>
              <a:rPr lang="nl-NL" dirty="0" err="1">
                <a:latin typeface="Daytona Condensed" panose="020B0506030503040204" pitchFamily="34" charset="0"/>
              </a:rPr>
              <a:t>EarlyStopping</a:t>
            </a:r>
            <a:endParaRPr lang="nl-NL" dirty="0">
              <a:latin typeface="Daytona Condensed" panose="020B0506030503040204" pitchFamily="34" charset="0"/>
            </a:endParaRPr>
          </a:p>
        </p:txBody>
      </p:sp>
      <p:sp>
        <p:nvSpPr>
          <p:cNvPr id="3" name="Subtitle 2">
            <a:extLst>
              <a:ext uri="{FF2B5EF4-FFF2-40B4-BE49-F238E27FC236}">
                <a16:creationId xmlns:a16="http://schemas.microsoft.com/office/drawing/2014/main" id="{EABD3597-19C9-476F-9CAB-13F36A20D83E}"/>
              </a:ext>
            </a:extLst>
          </p:cNvPr>
          <p:cNvSpPr>
            <a:spLocks noGrp="1"/>
          </p:cNvSpPr>
          <p:nvPr>
            <p:ph type="subTitle"/>
          </p:nvPr>
        </p:nvSpPr>
        <p:spPr>
          <a:xfrm>
            <a:off x="695324" y="1690245"/>
            <a:ext cx="7648215" cy="2910330"/>
          </a:xfrm>
        </p:spPr>
        <p:txBody>
          <a:bodyPr/>
          <a:lstStyle/>
          <a:p>
            <a:pPr marL="0" indent="0">
              <a:buNone/>
            </a:pPr>
            <a:r>
              <a:rPr lang="en-US" sz="2000" dirty="0" err="1">
                <a:latin typeface="Abadi" panose="020B0604020104020204" pitchFamily="34" charset="0"/>
              </a:rPr>
              <a:t>EarlyStopping</a:t>
            </a:r>
            <a:r>
              <a:rPr lang="en-US" sz="2000" dirty="0">
                <a:latin typeface="Abadi" panose="020B0604020104020204" pitchFamily="34" charset="0"/>
              </a:rPr>
              <a:t>(monitor=’</a:t>
            </a:r>
            <a:r>
              <a:rPr lang="en-US" sz="2000" dirty="0" err="1">
                <a:latin typeface="Abadi" panose="020B0604020104020204" pitchFamily="34" charset="0"/>
              </a:rPr>
              <a:t>val_loss</a:t>
            </a:r>
            <a:r>
              <a:rPr lang="en-US" sz="2000" dirty="0">
                <a:latin typeface="Abadi" panose="020B0604020104020204" pitchFamily="34" charset="0"/>
              </a:rPr>
              <a:t>’, verbose=1)</a:t>
            </a:r>
          </a:p>
          <a:p>
            <a:pPr marL="0" indent="0">
              <a:buNone/>
            </a:pPr>
            <a:endParaRPr lang="en-US" sz="2000" dirty="0">
              <a:latin typeface="Abadi" panose="020B0604020104020204" pitchFamily="34" charset="0"/>
            </a:endParaRPr>
          </a:p>
          <a:p>
            <a:pPr marL="0" indent="0">
              <a:buNone/>
            </a:pPr>
            <a:r>
              <a:rPr lang="en-US" sz="2400" dirty="0">
                <a:latin typeface="Abadi Extra Light" panose="020B0204020104020204" pitchFamily="34" charset="0"/>
              </a:rPr>
              <a:t>Often, the first sign of no improvement may not be the best time to stop training. This is because the model may get slightly worse before getting much better. We can account for this by </a:t>
            </a:r>
            <a:r>
              <a:rPr lang="en-US" sz="2400" u="sng" dirty="0">
                <a:solidFill>
                  <a:srgbClr val="FF0000"/>
                </a:solidFill>
                <a:latin typeface="Abadi Extra Light" panose="020B0204020104020204" pitchFamily="34" charset="0"/>
              </a:rPr>
              <a:t>adding a delay </a:t>
            </a:r>
            <a:r>
              <a:rPr lang="en-US" sz="2400" dirty="0">
                <a:latin typeface="Abadi Extra Light" panose="020B0204020104020204" pitchFamily="34" charset="0"/>
              </a:rPr>
              <a:t>to the trigger in terms of the number of epochs on which we would like to see no improvement. This can be done by setting the “</a:t>
            </a:r>
            <a:r>
              <a:rPr lang="en-US" sz="2400" u="sng" dirty="0">
                <a:solidFill>
                  <a:srgbClr val="FF0000"/>
                </a:solidFill>
                <a:latin typeface="Abadi Extra Light" panose="020B0204020104020204" pitchFamily="34" charset="0"/>
              </a:rPr>
              <a:t>patience</a:t>
            </a:r>
            <a:r>
              <a:rPr lang="en-US" sz="2400" dirty="0">
                <a:latin typeface="Abadi Extra Light" panose="020B0204020104020204" pitchFamily="34" charset="0"/>
              </a:rPr>
              <a:t>” argument.</a:t>
            </a:r>
            <a:endParaRPr lang="nl-NL" sz="2400" dirty="0">
              <a:latin typeface="Abadi Extra Light" panose="020B0204020104020204" pitchFamily="34" charset="0"/>
            </a:endParaRPr>
          </a:p>
        </p:txBody>
      </p:sp>
      <p:sp>
        <p:nvSpPr>
          <p:cNvPr id="5" name="TextBox 4">
            <a:extLst>
              <a:ext uri="{FF2B5EF4-FFF2-40B4-BE49-F238E27FC236}">
                <a16:creationId xmlns:a16="http://schemas.microsoft.com/office/drawing/2014/main" id="{D97045C7-4785-4468-8FC6-A10542A2B96C}"/>
              </a:ext>
            </a:extLst>
          </p:cNvPr>
          <p:cNvSpPr txBox="1"/>
          <p:nvPr/>
        </p:nvSpPr>
        <p:spPr>
          <a:xfrm>
            <a:off x="676274" y="4714012"/>
            <a:ext cx="8362951" cy="400110"/>
          </a:xfrm>
          <a:prstGeom prst="rect">
            <a:avLst/>
          </a:prstGeom>
          <a:noFill/>
        </p:spPr>
        <p:txBody>
          <a:bodyPr wrap="square">
            <a:spAutoFit/>
          </a:bodyPr>
          <a:lstStyle/>
          <a:p>
            <a:r>
              <a:rPr lang="en-US" sz="2000" dirty="0" err="1">
                <a:latin typeface="Abadi" panose="020B0604020104020204" pitchFamily="34" charset="0"/>
              </a:rPr>
              <a:t>EarlyStopping</a:t>
            </a:r>
            <a:r>
              <a:rPr lang="en-US" sz="2000" dirty="0">
                <a:latin typeface="Abadi" panose="020B0604020104020204" pitchFamily="34" charset="0"/>
              </a:rPr>
              <a:t>(monitor=’</a:t>
            </a:r>
            <a:r>
              <a:rPr lang="en-US" sz="2000" dirty="0" err="1">
                <a:latin typeface="Abadi" panose="020B0604020104020204" pitchFamily="34" charset="0"/>
              </a:rPr>
              <a:t>val_loss</a:t>
            </a:r>
            <a:r>
              <a:rPr lang="en-US" sz="2000" dirty="0">
                <a:latin typeface="Abadi" panose="020B0604020104020204" pitchFamily="34" charset="0"/>
              </a:rPr>
              <a:t>’, mode=’min’, verbose=1, patience=50)</a:t>
            </a:r>
          </a:p>
        </p:txBody>
      </p:sp>
      <p:sp>
        <p:nvSpPr>
          <p:cNvPr id="7" name="TextBox 6">
            <a:extLst>
              <a:ext uri="{FF2B5EF4-FFF2-40B4-BE49-F238E27FC236}">
                <a16:creationId xmlns:a16="http://schemas.microsoft.com/office/drawing/2014/main" id="{5796521A-0EB6-48D6-8F45-2B4E1C1D6852}"/>
              </a:ext>
            </a:extLst>
          </p:cNvPr>
          <p:cNvSpPr txBox="1"/>
          <p:nvPr/>
        </p:nvSpPr>
        <p:spPr>
          <a:xfrm>
            <a:off x="695325" y="5524411"/>
            <a:ext cx="7991474" cy="646331"/>
          </a:xfrm>
          <a:prstGeom prst="rect">
            <a:avLst/>
          </a:prstGeom>
          <a:noFill/>
        </p:spPr>
        <p:txBody>
          <a:bodyPr wrap="square">
            <a:spAutoFit/>
          </a:bodyPr>
          <a:lstStyle/>
          <a:p>
            <a:pPr marL="285750" indent="-285750">
              <a:buFont typeface="Wingdings" panose="05000000000000000000" pitchFamily="2" charset="2"/>
              <a:buChar char="q"/>
            </a:pPr>
            <a:r>
              <a:rPr lang="en-US" dirty="0">
                <a:latin typeface="Abadi Extra Light" panose="020B0204020104020204" pitchFamily="34" charset="0"/>
              </a:rPr>
              <a:t>The exact amount of patience will vary between models and problems. A rule of thumb is to make it 10% of number of epoch.</a:t>
            </a:r>
            <a:endParaRPr lang="nl-NL" dirty="0">
              <a:latin typeface="Abadi Extra Light" panose="020B0204020104020204" pitchFamily="34" charset="0"/>
            </a:endParaRPr>
          </a:p>
        </p:txBody>
      </p:sp>
      <p:sp>
        <p:nvSpPr>
          <p:cNvPr id="9" name="TextBox 8">
            <a:extLst>
              <a:ext uri="{FF2B5EF4-FFF2-40B4-BE49-F238E27FC236}">
                <a16:creationId xmlns:a16="http://schemas.microsoft.com/office/drawing/2014/main" id="{AC7E7202-339A-4646-986C-5D7DB663E602}"/>
              </a:ext>
            </a:extLst>
          </p:cNvPr>
          <p:cNvSpPr txBox="1"/>
          <p:nvPr/>
        </p:nvSpPr>
        <p:spPr>
          <a:xfrm>
            <a:off x="752474" y="6443960"/>
            <a:ext cx="8220075" cy="276999"/>
          </a:xfrm>
          <a:prstGeom prst="rect">
            <a:avLst/>
          </a:prstGeom>
          <a:noFill/>
        </p:spPr>
        <p:txBody>
          <a:bodyPr wrap="square">
            <a:spAutoFit/>
          </a:bodyPr>
          <a:lstStyle/>
          <a:p>
            <a:r>
              <a:rPr lang="nl-NL" sz="1200" dirty="0">
                <a:solidFill>
                  <a:srgbClr val="00B050"/>
                </a:solidFill>
                <a:latin typeface="Abadi Extra Light" panose="020B0204020104020204" pitchFamily="34" charset="0"/>
              </a:rPr>
              <a:t>Read more: https://medium.com/zero-equals-false/early-stopping-to-avoid-overfitting-in-neural-network-keras-b68c96ed05d9</a:t>
            </a:r>
          </a:p>
        </p:txBody>
      </p:sp>
    </p:spTree>
    <p:extLst>
      <p:ext uri="{BB962C8B-B14F-4D97-AF65-F5344CB8AC3E}">
        <p14:creationId xmlns:p14="http://schemas.microsoft.com/office/powerpoint/2010/main" val="124754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C726-A333-40BE-A70B-EEE1CCADD3CC}"/>
              </a:ext>
            </a:extLst>
          </p:cNvPr>
          <p:cNvSpPr>
            <a:spLocks noGrp="1"/>
          </p:cNvSpPr>
          <p:nvPr>
            <p:ph type="title"/>
          </p:nvPr>
        </p:nvSpPr>
        <p:spPr>
          <a:xfrm>
            <a:off x="742950" y="1590555"/>
            <a:ext cx="7771680" cy="1142280"/>
          </a:xfrm>
        </p:spPr>
        <p:txBody>
          <a:bodyPr/>
          <a:lstStyle/>
          <a:p>
            <a:r>
              <a:rPr lang="en-US" sz="2800" dirty="0">
                <a:latin typeface="Abadi Extra Light" panose="020B0204020104020204" pitchFamily="34" charset="0"/>
              </a:rPr>
              <a:t>Dropout randomly deactivates some neurons of a layer, thus nullifying their contribution to the output.</a:t>
            </a:r>
            <a:endParaRPr lang="nl-NL" sz="2800" dirty="0">
              <a:latin typeface="Abadi Extra Light" panose="020B0204020104020204" pitchFamily="34" charset="0"/>
            </a:endParaRPr>
          </a:p>
        </p:txBody>
      </p:sp>
      <p:pic>
        <p:nvPicPr>
          <p:cNvPr id="6146" name="Picture 2">
            <a:extLst>
              <a:ext uri="{FF2B5EF4-FFF2-40B4-BE49-F238E27FC236}">
                <a16:creationId xmlns:a16="http://schemas.microsoft.com/office/drawing/2014/main" id="{A90DC3D0-97A1-4C06-A9A3-DE7B1F84D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3053872"/>
            <a:ext cx="7905750" cy="287544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D29E4CC-B17A-412C-A500-6095AEE85ED4}"/>
              </a:ext>
            </a:extLst>
          </p:cNvPr>
          <p:cNvSpPr txBox="1">
            <a:spLocks/>
          </p:cNvSpPr>
          <p:nvPr/>
        </p:nvSpPr>
        <p:spPr>
          <a:xfrm>
            <a:off x="790575" y="742830"/>
            <a:ext cx="7771680" cy="657345"/>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badi" panose="020B0604020104020204" pitchFamily="34" charset="0"/>
              </a:rPr>
              <a:t>b) </a:t>
            </a:r>
            <a:r>
              <a:rPr lang="en-US" sz="4000" dirty="0">
                <a:latin typeface="Daytona Condensed" panose="020B0506030503040204" pitchFamily="34" charset="0"/>
              </a:rPr>
              <a:t>Dropout layer</a:t>
            </a:r>
            <a:endParaRPr lang="nl-NL" sz="4000" dirty="0">
              <a:latin typeface="Daytona Condensed" panose="020B0506030503040204" pitchFamily="34" charset="0"/>
            </a:endParaRPr>
          </a:p>
        </p:txBody>
      </p:sp>
    </p:spTree>
    <p:extLst>
      <p:ext uri="{BB962C8B-B14F-4D97-AF65-F5344CB8AC3E}">
        <p14:creationId xmlns:p14="http://schemas.microsoft.com/office/powerpoint/2010/main" val="1361184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B29D386EC76B43BC4513FCC57C7E52" ma:contentTypeVersion="13" ma:contentTypeDescription="Create a new document." ma:contentTypeScope="" ma:versionID="8407f6b5678b913e7dbd71fcc8547e2b">
  <xsd:schema xmlns:xsd="http://www.w3.org/2001/XMLSchema" xmlns:xs="http://www.w3.org/2001/XMLSchema" xmlns:p="http://schemas.microsoft.com/office/2006/metadata/properties" xmlns:ns3="8a7c0a5a-ebab-40c0-b2be-20bf08d7f3d4" xmlns:ns4="e6ec834d-37b4-4800-9a2b-4b4e65ee9fcd" targetNamespace="http://schemas.microsoft.com/office/2006/metadata/properties" ma:root="true" ma:fieldsID="f6e6b5310a8ef3ae9efceff682846da9" ns3:_="" ns4:_="">
    <xsd:import namespace="8a7c0a5a-ebab-40c0-b2be-20bf08d7f3d4"/>
    <xsd:import namespace="e6ec834d-37b4-4800-9a2b-4b4e65ee9fc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7c0a5a-ebab-40c0-b2be-20bf08d7f3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ec834d-37b4-4800-9a2b-4b4e65ee9fc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2A996F-4D4D-462B-9A30-7154B8965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7c0a5a-ebab-40c0-b2be-20bf08d7f3d4"/>
    <ds:schemaRef ds:uri="e6ec834d-37b4-4800-9a2b-4b4e65ee9f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68525B-14FA-418D-B668-CB2E6A2AD0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16CEF47-A5DB-40E2-AB6C-E23C1C2DCB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36183</TotalTime>
  <Words>1440</Words>
  <Application>Microsoft Office PowerPoint</Application>
  <PresentationFormat>On-screen Show (4:3)</PresentationFormat>
  <Paragraphs>146</Paragraphs>
  <Slides>24</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Abadi</vt:lpstr>
      <vt:lpstr>Abadi Extra Light</vt:lpstr>
      <vt:lpstr>Arial</vt:lpstr>
      <vt:lpstr>Calibri</vt:lpstr>
      <vt:lpstr>Daytona Condensed</vt:lpstr>
      <vt:lpstr>Daytona Condensed Light</vt:lpstr>
      <vt:lpstr>Symbol</vt:lpstr>
      <vt:lpstr>Wingdings</vt:lpstr>
      <vt:lpstr>Office Theme</vt:lpstr>
      <vt:lpstr>Office Theme</vt:lpstr>
      <vt:lpstr>PowerPoint Presentation</vt:lpstr>
      <vt:lpstr>PowerPoint Presentation</vt:lpstr>
      <vt:lpstr>What is a Feature map? In CNNs, the input image is convolved with one or more filters to produce multiple feature maps. A feature map is responsible for detecting different visual features or patterns in the input.</vt:lpstr>
      <vt:lpstr>Calculate Featuremap size</vt:lpstr>
      <vt:lpstr>Understanding Learning Curves (diagnostic plots)</vt:lpstr>
      <vt:lpstr>Understanding Learning Curves (diagnostic plots)</vt:lpstr>
      <vt:lpstr>How to avoid Overfitting?</vt:lpstr>
      <vt:lpstr>a) EarlyStopping</vt:lpstr>
      <vt:lpstr>Dropout randomly deactivates some neurons of a layer, thus nullifying their contribution to the output.</vt:lpstr>
      <vt:lpstr>Dropouts are usually advised not to use after the convolution layers, they are mostly used after the dense layers of the network.</vt:lpstr>
      <vt:lpstr>It is used to normalize the output of the previous layers.  Batch normalization also gives the convolutional network a resistance to vanishing gradient during training. This can decrease training time and result in better performance</vt:lpstr>
      <vt:lpstr>d) Data Augmentation</vt:lpstr>
      <vt:lpstr>Data Augmentation</vt:lpstr>
      <vt:lpstr>PowerPoint Presentation</vt:lpstr>
      <vt:lpstr>COMPUTER VISION TASKS</vt:lpstr>
      <vt:lpstr>Classification (Image Classification) </vt:lpstr>
      <vt:lpstr>Object Detection (Bounding Box Prediction)  </vt:lpstr>
      <vt:lpstr>Image Segmentation (Pixel-Level Classification)  </vt:lpstr>
      <vt:lpstr>Keypoint Detection (Pose Estimation, Facial Landmarks)  </vt:lpstr>
      <vt:lpstr>Object Detection</vt:lpstr>
      <vt:lpstr>An Example</vt:lpstr>
      <vt:lpstr>Data Exploration</vt:lpstr>
      <vt:lpstr>Image Annotation/labelling</vt:lpstr>
      <vt:lpstr>Image Annotation tools</vt:lpstr>
    </vt:vector>
  </TitlesOfParts>
  <Company>Medisch Centrum Alkmaar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BASISCURSUS SPSS MCA   docent: Tjeerd van der Ploeg</dc:title>
  <dc:subject/>
  <dc:creator>MCA</dc:creator>
  <dc:description/>
  <cp:lastModifiedBy>Butt, Marya</cp:lastModifiedBy>
  <cp:revision>175</cp:revision>
  <dcterms:created xsi:type="dcterms:W3CDTF">2002-10-24T08:54:43Z</dcterms:created>
  <dcterms:modified xsi:type="dcterms:W3CDTF">2025-03-09T08:46:27Z</dcterms:modified>
  <dc:language>nl-NL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Medisch Centrum Alkmaar</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Diavoorstelling (4:3)</vt:lpwstr>
  </property>
  <property fmtid="{D5CDD505-2E9C-101B-9397-08002B2CF9AE}" pid="10" name="ScaleCrop">
    <vt:bool>false</vt:bool>
  </property>
  <property fmtid="{D5CDD505-2E9C-101B-9397-08002B2CF9AE}" pid="11" name="ShareDoc">
    <vt:bool>false</vt:bool>
  </property>
  <property fmtid="{D5CDD505-2E9C-101B-9397-08002B2CF9AE}" pid="12" name="Slides">
    <vt:i4>24</vt:i4>
  </property>
  <property fmtid="{D5CDD505-2E9C-101B-9397-08002B2CF9AE}" pid="13" name="ContentTypeId">
    <vt:lpwstr>0x01010066B29D386EC76B43BC4513FCC57C7E52</vt:lpwstr>
  </property>
</Properties>
</file>